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4" r:id="rId2"/>
  </p:sldMasterIdLst>
  <p:notesMasterIdLst>
    <p:notesMasterId r:id="rId32"/>
  </p:notesMasterIdLst>
  <p:sldIdLst>
    <p:sldId id="256" r:id="rId3"/>
    <p:sldId id="257" r:id="rId4"/>
    <p:sldId id="261" r:id="rId5"/>
    <p:sldId id="290" r:id="rId6"/>
    <p:sldId id="307" r:id="rId7"/>
    <p:sldId id="306" r:id="rId8"/>
    <p:sldId id="266" r:id="rId9"/>
    <p:sldId id="287" r:id="rId10"/>
    <p:sldId id="288" r:id="rId11"/>
    <p:sldId id="308" r:id="rId12"/>
    <p:sldId id="267" r:id="rId13"/>
    <p:sldId id="268" r:id="rId14"/>
    <p:sldId id="279" r:id="rId15"/>
    <p:sldId id="276" r:id="rId16"/>
    <p:sldId id="294" r:id="rId17"/>
    <p:sldId id="314" r:id="rId18"/>
    <p:sldId id="269" r:id="rId19"/>
    <p:sldId id="263" r:id="rId20"/>
    <p:sldId id="270" r:id="rId21"/>
    <p:sldId id="282" r:id="rId22"/>
    <p:sldId id="271" r:id="rId23"/>
    <p:sldId id="273" r:id="rId24"/>
    <p:sldId id="272" r:id="rId25"/>
    <p:sldId id="317" r:id="rId26"/>
    <p:sldId id="318" r:id="rId27"/>
    <p:sldId id="319" r:id="rId28"/>
    <p:sldId id="320" r:id="rId29"/>
    <p:sldId id="321" r:id="rId30"/>
    <p:sldId id="31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1BC8BB-C93F-4E55-A52E-D1F4D5FAB677}" type="doc">
      <dgm:prSet loTypeId="urn:microsoft.com/office/officeart/2005/8/layout/venn3" loCatId="relationship" qsTypeId="urn:microsoft.com/office/officeart/2005/8/quickstyle/simple1" qsCatId="simple" csTypeId="urn:microsoft.com/office/officeart/2005/8/colors/colorful4" csCatId="colorful" phldr="1"/>
      <dgm:spPr/>
      <dgm:t>
        <a:bodyPr/>
        <a:lstStyle/>
        <a:p>
          <a:endParaRPr lang="en-US"/>
        </a:p>
      </dgm:t>
    </dgm:pt>
    <dgm:pt modelId="{AE43C391-B091-4730-B1E6-912CE4545BC5}">
      <dgm:prSet phldrT="[Text]" custT="1"/>
      <dgm:spPr/>
      <dgm:t>
        <a:bodyPr/>
        <a:lstStyle/>
        <a:p>
          <a:r>
            <a:rPr lang="en-US" sz="2000">
              <a:solidFill>
                <a:schemeClr val="bg2"/>
              </a:solidFill>
            </a:rPr>
            <a:t>No Special needs identified</a:t>
          </a:r>
          <a:endParaRPr lang="en-US" sz="2000" dirty="0">
            <a:solidFill>
              <a:schemeClr val="bg2"/>
            </a:solidFill>
          </a:endParaRPr>
        </a:p>
      </dgm:t>
    </dgm:pt>
    <dgm:pt modelId="{ACAC61FD-2BEF-4189-8145-237AE233B25E}" type="parTrans" cxnId="{3CB30722-6613-4C98-9738-9FEF1101F6F4}">
      <dgm:prSet/>
      <dgm:spPr/>
      <dgm:t>
        <a:bodyPr/>
        <a:lstStyle/>
        <a:p>
          <a:endParaRPr lang="en-US" sz="2400">
            <a:solidFill>
              <a:schemeClr val="bg2"/>
            </a:solidFill>
          </a:endParaRPr>
        </a:p>
      </dgm:t>
    </dgm:pt>
    <dgm:pt modelId="{CFE1EEF4-34B6-46B0-9C1B-A92903A0BF60}" type="sibTrans" cxnId="{3CB30722-6613-4C98-9738-9FEF1101F6F4}">
      <dgm:prSet/>
      <dgm:spPr/>
      <dgm:t>
        <a:bodyPr/>
        <a:lstStyle/>
        <a:p>
          <a:endParaRPr lang="en-US" sz="2400">
            <a:solidFill>
              <a:schemeClr val="bg2"/>
            </a:solidFill>
          </a:endParaRPr>
        </a:p>
      </dgm:t>
    </dgm:pt>
    <dgm:pt modelId="{73344C2D-F9BC-4C0F-8504-34206D4BAD18}">
      <dgm:prSet phldrT="[Text]" custT="1"/>
      <dgm:spPr/>
      <dgm:t>
        <a:bodyPr/>
        <a:lstStyle/>
        <a:p>
          <a:r>
            <a:rPr lang="en-US" sz="2000" dirty="0">
              <a:solidFill>
                <a:schemeClr val="bg2"/>
              </a:solidFill>
            </a:rPr>
            <a:t>Input data in Child Plus</a:t>
          </a:r>
        </a:p>
      </dgm:t>
    </dgm:pt>
    <dgm:pt modelId="{03636370-A5C7-4304-8E6F-855135AB286A}" type="parTrans" cxnId="{AE2C04CD-9E3A-4EC9-B9D8-725D57084C19}">
      <dgm:prSet/>
      <dgm:spPr/>
      <dgm:t>
        <a:bodyPr/>
        <a:lstStyle/>
        <a:p>
          <a:endParaRPr lang="en-US" sz="2400">
            <a:solidFill>
              <a:schemeClr val="bg2"/>
            </a:solidFill>
          </a:endParaRPr>
        </a:p>
      </dgm:t>
    </dgm:pt>
    <dgm:pt modelId="{73BAC9E7-6414-46AA-909C-9F757398EF32}" type="sibTrans" cxnId="{AE2C04CD-9E3A-4EC9-B9D8-725D57084C19}">
      <dgm:prSet/>
      <dgm:spPr/>
      <dgm:t>
        <a:bodyPr/>
        <a:lstStyle/>
        <a:p>
          <a:endParaRPr lang="en-US" sz="2400">
            <a:solidFill>
              <a:schemeClr val="bg2"/>
            </a:solidFill>
          </a:endParaRPr>
        </a:p>
      </dgm:t>
    </dgm:pt>
    <dgm:pt modelId="{CAFCD501-068A-44E9-BC36-419439BD8C02}">
      <dgm:prSet phldrT="[Text]" custT="1"/>
      <dgm:spPr/>
      <dgm:t>
        <a:bodyPr/>
        <a:lstStyle/>
        <a:p>
          <a:r>
            <a:rPr lang="en-US" sz="2000" dirty="0">
              <a:solidFill>
                <a:schemeClr val="bg2"/>
              </a:solidFill>
            </a:rPr>
            <a:t>File/upload Child Nutrition Screening Form as indicated in the Child and Family File</a:t>
          </a:r>
        </a:p>
      </dgm:t>
    </dgm:pt>
    <dgm:pt modelId="{1DB13EA5-A839-43D7-9C42-871993B85530}" type="parTrans" cxnId="{33F6A71C-ABEE-4C84-971D-8D78CD3ACD4C}">
      <dgm:prSet/>
      <dgm:spPr/>
      <dgm:t>
        <a:bodyPr/>
        <a:lstStyle/>
        <a:p>
          <a:endParaRPr lang="en-US" sz="2400">
            <a:solidFill>
              <a:schemeClr val="bg2"/>
            </a:solidFill>
          </a:endParaRPr>
        </a:p>
      </dgm:t>
    </dgm:pt>
    <dgm:pt modelId="{30BFA7FD-26C5-436D-BEF4-BB74428AB772}" type="sibTrans" cxnId="{33F6A71C-ABEE-4C84-971D-8D78CD3ACD4C}">
      <dgm:prSet/>
      <dgm:spPr/>
      <dgm:t>
        <a:bodyPr/>
        <a:lstStyle/>
        <a:p>
          <a:endParaRPr lang="en-US" sz="2400">
            <a:solidFill>
              <a:schemeClr val="bg2"/>
            </a:solidFill>
          </a:endParaRPr>
        </a:p>
      </dgm:t>
    </dgm:pt>
    <dgm:pt modelId="{18C9CA9F-7B43-4FC7-BFB2-DFBC6E0A51A9}">
      <dgm:prSet phldrT="[Text]" custT="1"/>
      <dgm:spPr/>
      <dgm:t>
        <a:bodyPr/>
        <a:lstStyle/>
        <a:p>
          <a:r>
            <a:rPr lang="en-US" sz="2000">
              <a:solidFill>
                <a:schemeClr val="bg2"/>
              </a:solidFill>
            </a:rPr>
            <a:t>Inform parent/guardian to advise you of any changes in the child’s needs immediately </a:t>
          </a:r>
          <a:endParaRPr lang="en-US" sz="2000" dirty="0">
            <a:solidFill>
              <a:schemeClr val="bg2"/>
            </a:solidFill>
          </a:endParaRPr>
        </a:p>
      </dgm:t>
    </dgm:pt>
    <dgm:pt modelId="{E7C2BCEF-D7B7-4525-B2A1-855201E3F103}" type="parTrans" cxnId="{F6951C75-50F9-471B-8E51-929503A2082D}">
      <dgm:prSet/>
      <dgm:spPr/>
      <dgm:t>
        <a:bodyPr/>
        <a:lstStyle/>
        <a:p>
          <a:endParaRPr lang="en-US" sz="2400">
            <a:solidFill>
              <a:schemeClr val="bg2"/>
            </a:solidFill>
          </a:endParaRPr>
        </a:p>
      </dgm:t>
    </dgm:pt>
    <dgm:pt modelId="{B01BA078-C660-4209-B98F-10EADD1DF0A1}" type="sibTrans" cxnId="{F6951C75-50F9-471B-8E51-929503A2082D}">
      <dgm:prSet/>
      <dgm:spPr/>
      <dgm:t>
        <a:bodyPr/>
        <a:lstStyle/>
        <a:p>
          <a:endParaRPr lang="en-US" sz="2400">
            <a:solidFill>
              <a:schemeClr val="bg2"/>
            </a:solidFill>
          </a:endParaRPr>
        </a:p>
      </dgm:t>
    </dgm:pt>
    <dgm:pt modelId="{E8BB0D43-8CD0-4B0B-85E2-2EF26C977102}" type="pres">
      <dgm:prSet presAssocID="{CC1BC8BB-C93F-4E55-A52E-D1F4D5FAB677}" presName="Name0" presStyleCnt="0">
        <dgm:presLayoutVars>
          <dgm:dir/>
          <dgm:resizeHandles val="exact"/>
        </dgm:presLayoutVars>
      </dgm:prSet>
      <dgm:spPr/>
    </dgm:pt>
    <dgm:pt modelId="{23CCC217-0DE0-4787-9BF5-A7F3211755B4}" type="pres">
      <dgm:prSet presAssocID="{AE43C391-B091-4730-B1E6-912CE4545BC5}" presName="Name5" presStyleLbl="vennNode1" presStyleIdx="0" presStyleCnt="4" custLinFactNeighborX="-19210" custLinFactNeighborY="-74155">
        <dgm:presLayoutVars>
          <dgm:bulletEnabled val="1"/>
        </dgm:presLayoutVars>
      </dgm:prSet>
      <dgm:spPr/>
    </dgm:pt>
    <dgm:pt modelId="{DF8157C4-FC26-4C0F-8BF0-8C5E72425D41}" type="pres">
      <dgm:prSet presAssocID="{CFE1EEF4-34B6-46B0-9C1B-A92903A0BF60}" presName="space" presStyleCnt="0"/>
      <dgm:spPr/>
    </dgm:pt>
    <dgm:pt modelId="{CD013F0D-97CE-42F7-99CD-6D8F8C3435CD}" type="pres">
      <dgm:prSet presAssocID="{73344C2D-F9BC-4C0F-8504-34206D4BAD18}" presName="Name5" presStyleLbl="vennNode1" presStyleIdx="1" presStyleCnt="4" custScaleX="114964" custScaleY="104942" custLinFactNeighborX="-72236" custLinFactNeighborY="-15652">
        <dgm:presLayoutVars>
          <dgm:bulletEnabled val="1"/>
        </dgm:presLayoutVars>
      </dgm:prSet>
      <dgm:spPr/>
    </dgm:pt>
    <dgm:pt modelId="{EB2829F7-0601-4972-9A70-09E3FE63508A}" type="pres">
      <dgm:prSet presAssocID="{73BAC9E7-6414-46AA-909C-9F757398EF32}" presName="space" presStyleCnt="0"/>
      <dgm:spPr/>
    </dgm:pt>
    <dgm:pt modelId="{71793EB2-BA7C-43B1-8981-63F62330DE80}" type="pres">
      <dgm:prSet presAssocID="{CAFCD501-068A-44E9-BC36-419439BD8C02}" presName="Name5" presStyleLbl="vennNode1" presStyleIdx="2" presStyleCnt="4" custScaleX="137495" custScaleY="123139" custLinFactNeighborX="-47516" custLinFactNeighborY="29924">
        <dgm:presLayoutVars>
          <dgm:bulletEnabled val="1"/>
        </dgm:presLayoutVars>
      </dgm:prSet>
      <dgm:spPr/>
    </dgm:pt>
    <dgm:pt modelId="{3E11250F-5EDA-4542-B451-E8BAF0C35FCF}" type="pres">
      <dgm:prSet presAssocID="{30BFA7FD-26C5-436D-BEF4-BB74428AB772}" presName="space" presStyleCnt="0"/>
      <dgm:spPr/>
    </dgm:pt>
    <dgm:pt modelId="{43B6BE5C-08B6-4A00-8D92-5DDEA3BC23ED}" type="pres">
      <dgm:prSet presAssocID="{18C9CA9F-7B43-4FC7-BFB2-DFBC6E0A51A9}" presName="Name5" presStyleLbl="vennNode1" presStyleIdx="3" presStyleCnt="4" custScaleX="147262" custScaleY="122129" custLinFactNeighborX="-15748" custLinFactNeighborY="68589">
        <dgm:presLayoutVars>
          <dgm:bulletEnabled val="1"/>
        </dgm:presLayoutVars>
      </dgm:prSet>
      <dgm:spPr/>
    </dgm:pt>
  </dgm:ptLst>
  <dgm:cxnLst>
    <dgm:cxn modelId="{33F6A71C-ABEE-4C84-971D-8D78CD3ACD4C}" srcId="{CC1BC8BB-C93F-4E55-A52E-D1F4D5FAB677}" destId="{CAFCD501-068A-44E9-BC36-419439BD8C02}" srcOrd="2" destOrd="0" parTransId="{1DB13EA5-A839-43D7-9C42-871993B85530}" sibTransId="{30BFA7FD-26C5-436D-BEF4-BB74428AB772}"/>
    <dgm:cxn modelId="{3CB30722-6613-4C98-9738-9FEF1101F6F4}" srcId="{CC1BC8BB-C93F-4E55-A52E-D1F4D5FAB677}" destId="{AE43C391-B091-4730-B1E6-912CE4545BC5}" srcOrd="0" destOrd="0" parTransId="{ACAC61FD-2BEF-4189-8145-237AE233B25E}" sibTransId="{CFE1EEF4-34B6-46B0-9C1B-A92903A0BF60}"/>
    <dgm:cxn modelId="{9156DD43-C7F2-4E2B-9047-2211207D6901}" type="presOf" srcId="{AE43C391-B091-4730-B1E6-912CE4545BC5}" destId="{23CCC217-0DE0-4787-9BF5-A7F3211755B4}" srcOrd="0" destOrd="0" presId="urn:microsoft.com/office/officeart/2005/8/layout/venn3"/>
    <dgm:cxn modelId="{74522246-E486-43D4-96FA-8594017CF6F1}" type="presOf" srcId="{73344C2D-F9BC-4C0F-8504-34206D4BAD18}" destId="{CD013F0D-97CE-42F7-99CD-6D8F8C3435CD}" srcOrd="0" destOrd="0" presId="urn:microsoft.com/office/officeart/2005/8/layout/venn3"/>
    <dgm:cxn modelId="{F6951C75-50F9-471B-8E51-929503A2082D}" srcId="{CC1BC8BB-C93F-4E55-A52E-D1F4D5FAB677}" destId="{18C9CA9F-7B43-4FC7-BFB2-DFBC6E0A51A9}" srcOrd="3" destOrd="0" parTransId="{E7C2BCEF-D7B7-4525-B2A1-855201E3F103}" sibTransId="{B01BA078-C660-4209-B98F-10EADD1DF0A1}"/>
    <dgm:cxn modelId="{92795485-4803-438B-8D4C-2953E4D8C15D}" type="presOf" srcId="{CC1BC8BB-C93F-4E55-A52E-D1F4D5FAB677}" destId="{E8BB0D43-8CD0-4B0B-85E2-2EF26C977102}" srcOrd="0" destOrd="0" presId="urn:microsoft.com/office/officeart/2005/8/layout/venn3"/>
    <dgm:cxn modelId="{ED9A018A-182B-41A2-A3F5-430FC695622F}" type="presOf" srcId="{CAFCD501-068A-44E9-BC36-419439BD8C02}" destId="{71793EB2-BA7C-43B1-8981-63F62330DE80}" srcOrd="0" destOrd="0" presId="urn:microsoft.com/office/officeart/2005/8/layout/venn3"/>
    <dgm:cxn modelId="{D78FFD9D-5A33-4C93-8935-5C4174F4AD22}" type="presOf" srcId="{18C9CA9F-7B43-4FC7-BFB2-DFBC6E0A51A9}" destId="{43B6BE5C-08B6-4A00-8D92-5DDEA3BC23ED}" srcOrd="0" destOrd="0" presId="urn:microsoft.com/office/officeart/2005/8/layout/venn3"/>
    <dgm:cxn modelId="{AE2C04CD-9E3A-4EC9-B9D8-725D57084C19}" srcId="{CC1BC8BB-C93F-4E55-A52E-D1F4D5FAB677}" destId="{73344C2D-F9BC-4C0F-8504-34206D4BAD18}" srcOrd="1" destOrd="0" parTransId="{03636370-A5C7-4304-8E6F-855135AB286A}" sibTransId="{73BAC9E7-6414-46AA-909C-9F757398EF32}"/>
    <dgm:cxn modelId="{0911F158-603E-4479-9BCE-97E759DD4E0F}" type="presParOf" srcId="{E8BB0D43-8CD0-4B0B-85E2-2EF26C977102}" destId="{23CCC217-0DE0-4787-9BF5-A7F3211755B4}" srcOrd="0" destOrd="0" presId="urn:microsoft.com/office/officeart/2005/8/layout/venn3"/>
    <dgm:cxn modelId="{DE767528-1B38-45C2-A169-8CD74030D36E}" type="presParOf" srcId="{E8BB0D43-8CD0-4B0B-85E2-2EF26C977102}" destId="{DF8157C4-FC26-4C0F-8BF0-8C5E72425D41}" srcOrd="1" destOrd="0" presId="urn:microsoft.com/office/officeart/2005/8/layout/venn3"/>
    <dgm:cxn modelId="{50A0C95A-CADD-42BC-9F9D-66739DEA94DF}" type="presParOf" srcId="{E8BB0D43-8CD0-4B0B-85E2-2EF26C977102}" destId="{CD013F0D-97CE-42F7-99CD-6D8F8C3435CD}" srcOrd="2" destOrd="0" presId="urn:microsoft.com/office/officeart/2005/8/layout/venn3"/>
    <dgm:cxn modelId="{C3F3DB77-7D39-45E3-A4AF-8DA6E837909C}" type="presParOf" srcId="{E8BB0D43-8CD0-4B0B-85E2-2EF26C977102}" destId="{EB2829F7-0601-4972-9A70-09E3FE63508A}" srcOrd="3" destOrd="0" presId="urn:microsoft.com/office/officeart/2005/8/layout/venn3"/>
    <dgm:cxn modelId="{96A84D93-F484-4AA8-B2B7-AF17710005D2}" type="presParOf" srcId="{E8BB0D43-8CD0-4B0B-85E2-2EF26C977102}" destId="{71793EB2-BA7C-43B1-8981-63F62330DE80}" srcOrd="4" destOrd="0" presId="urn:microsoft.com/office/officeart/2005/8/layout/venn3"/>
    <dgm:cxn modelId="{3400D605-208C-4417-87BE-1DD076856716}" type="presParOf" srcId="{E8BB0D43-8CD0-4B0B-85E2-2EF26C977102}" destId="{3E11250F-5EDA-4542-B451-E8BAF0C35FCF}" srcOrd="5" destOrd="0" presId="urn:microsoft.com/office/officeart/2005/8/layout/venn3"/>
    <dgm:cxn modelId="{69B4D97C-6CEA-4098-BB3E-7241A3581B11}" type="presParOf" srcId="{E8BB0D43-8CD0-4B0B-85E2-2EF26C977102}" destId="{43B6BE5C-08B6-4A00-8D92-5DDEA3BC23ED}"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42C74D-0FA5-465C-ADC5-0D8DC351D883}" type="doc">
      <dgm:prSet loTypeId="urn:microsoft.com/office/officeart/2005/8/layout/bProcess2" loCatId="process" qsTypeId="urn:microsoft.com/office/officeart/2005/8/quickstyle/simple1" qsCatId="simple" csTypeId="urn:microsoft.com/office/officeart/2005/8/colors/colorful1#1" csCatId="colorful" phldr="1"/>
      <dgm:spPr/>
      <dgm:t>
        <a:bodyPr/>
        <a:lstStyle/>
        <a:p>
          <a:endParaRPr lang="en-US"/>
        </a:p>
      </dgm:t>
    </dgm:pt>
    <dgm:pt modelId="{C4F0C545-0DBC-4D1C-822E-857209265B0E}">
      <dgm:prSet phldrT="[Text]" custT="1"/>
      <dgm:spPr/>
      <dgm:t>
        <a:bodyPr/>
        <a:lstStyle/>
        <a:p>
          <a:r>
            <a:rPr lang="en-US" sz="1500" dirty="0">
              <a:solidFill>
                <a:schemeClr val="bg2"/>
              </a:solidFill>
            </a:rPr>
            <a:t>Child Nutrition Screening/ forms identify food allergies, restrictions, intolerances or special infant formula </a:t>
          </a:r>
        </a:p>
      </dgm:t>
    </dgm:pt>
    <dgm:pt modelId="{0C216D74-32C6-40F8-82A0-2DF7DD0637B7}" type="parTrans" cxnId="{97B4F25A-B2B9-43F0-A62D-878D67B20AF5}">
      <dgm:prSet/>
      <dgm:spPr/>
      <dgm:t>
        <a:bodyPr/>
        <a:lstStyle/>
        <a:p>
          <a:endParaRPr lang="en-US" sz="1500">
            <a:solidFill>
              <a:schemeClr val="bg2"/>
            </a:solidFill>
          </a:endParaRPr>
        </a:p>
      </dgm:t>
    </dgm:pt>
    <dgm:pt modelId="{0C5688E4-C75A-459B-AE2F-24DF86FC82BD}" type="sibTrans" cxnId="{97B4F25A-B2B9-43F0-A62D-878D67B20AF5}">
      <dgm:prSet/>
      <dgm:spPr/>
      <dgm:t>
        <a:bodyPr/>
        <a:lstStyle/>
        <a:p>
          <a:endParaRPr lang="en-US" sz="1500">
            <a:solidFill>
              <a:schemeClr val="bg2"/>
            </a:solidFill>
          </a:endParaRPr>
        </a:p>
      </dgm:t>
    </dgm:pt>
    <dgm:pt modelId="{75C5EF59-3773-41E6-9ADE-9D0AE8A7D5D0}">
      <dgm:prSet phldrT="[Text]" custT="1"/>
      <dgm:spPr/>
      <dgm:t>
        <a:bodyPr/>
        <a:lstStyle/>
        <a:p>
          <a:r>
            <a:rPr lang="en-US" sz="1500" dirty="0">
              <a:solidFill>
                <a:schemeClr val="bg2"/>
              </a:solidFill>
            </a:rPr>
            <a:t>CM notify NS within 48 hours of concern; follow-up with in-house referral; enter data into child plus; NS has respond immediately and follow-up</a:t>
          </a:r>
        </a:p>
      </dgm:t>
    </dgm:pt>
    <dgm:pt modelId="{63A4201D-5652-4D33-918C-BE851303D8E5}" type="parTrans" cxnId="{65C2ABBD-5212-4E71-A1EC-18E30F64D06C}">
      <dgm:prSet/>
      <dgm:spPr/>
      <dgm:t>
        <a:bodyPr/>
        <a:lstStyle/>
        <a:p>
          <a:endParaRPr lang="en-US" sz="1500">
            <a:solidFill>
              <a:schemeClr val="bg2"/>
            </a:solidFill>
          </a:endParaRPr>
        </a:p>
      </dgm:t>
    </dgm:pt>
    <dgm:pt modelId="{EBE153FF-E9A2-4388-8715-B9B6BFA72317}" type="sibTrans" cxnId="{65C2ABBD-5212-4E71-A1EC-18E30F64D06C}">
      <dgm:prSet/>
      <dgm:spPr/>
      <dgm:t>
        <a:bodyPr/>
        <a:lstStyle/>
        <a:p>
          <a:endParaRPr lang="en-US" sz="1500">
            <a:solidFill>
              <a:schemeClr val="bg2"/>
            </a:solidFill>
          </a:endParaRPr>
        </a:p>
      </dgm:t>
    </dgm:pt>
    <dgm:pt modelId="{474569D5-A9F2-48D4-8D91-F9DC11757375}">
      <dgm:prSet phldrT="[Text]" custT="1"/>
      <dgm:spPr/>
      <dgm:t>
        <a:bodyPr/>
        <a:lstStyle/>
        <a:p>
          <a:r>
            <a:rPr lang="en-US" sz="1500" dirty="0">
              <a:solidFill>
                <a:schemeClr val="bg2"/>
              </a:solidFill>
            </a:rPr>
            <a:t>Initiate and obtain health care plans</a:t>
          </a:r>
        </a:p>
      </dgm:t>
    </dgm:pt>
    <dgm:pt modelId="{57E05385-69CB-4348-94B9-08251D1708F6}" type="parTrans" cxnId="{A75DF949-AECC-4F67-BC32-AFF49E31A033}">
      <dgm:prSet/>
      <dgm:spPr/>
      <dgm:t>
        <a:bodyPr/>
        <a:lstStyle/>
        <a:p>
          <a:endParaRPr lang="en-US" sz="1500">
            <a:solidFill>
              <a:schemeClr val="bg2"/>
            </a:solidFill>
          </a:endParaRPr>
        </a:p>
      </dgm:t>
    </dgm:pt>
    <dgm:pt modelId="{71DA27CD-C56F-492F-8467-CC0D748FCE3A}" type="sibTrans" cxnId="{A75DF949-AECC-4F67-BC32-AFF49E31A033}">
      <dgm:prSet/>
      <dgm:spPr/>
      <dgm:t>
        <a:bodyPr/>
        <a:lstStyle/>
        <a:p>
          <a:endParaRPr lang="en-US" sz="1500">
            <a:solidFill>
              <a:schemeClr val="bg2"/>
            </a:solidFill>
          </a:endParaRPr>
        </a:p>
      </dgm:t>
    </dgm:pt>
    <dgm:pt modelId="{B77B141A-7BB5-4888-990C-E4534843D3AA}">
      <dgm:prSet phldrT="[Text]" custT="1"/>
      <dgm:spPr/>
      <dgm:t>
        <a:bodyPr/>
        <a:lstStyle/>
        <a:p>
          <a:r>
            <a:rPr lang="en-US" sz="1500" dirty="0">
              <a:solidFill>
                <a:schemeClr val="bg2"/>
              </a:solidFill>
            </a:rPr>
            <a:t>CM will verbally and in writing alert all center staff and NS</a:t>
          </a:r>
        </a:p>
      </dgm:t>
    </dgm:pt>
    <dgm:pt modelId="{62616990-7364-4D1D-ABCB-DBC8B394F06D}" type="parTrans" cxnId="{9549A04B-CB9B-4729-ADF7-401CE4305B77}">
      <dgm:prSet/>
      <dgm:spPr/>
      <dgm:t>
        <a:bodyPr/>
        <a:lstStyle/>
        <a:p>
          <a:endParaRPr lang="en-US" sz="1500">
            <a:solidFill>
              <a:schemeClr val="bg2"/>
            </a:solidFill>
          </a:endParaRPr>
        </a:p>
      </dgm:t>
    </dgm:pt>
    <dgm:pt modelId="{8D43EE9F-EC0B-4F54-8C82-63EB2143FB8E}" type="sibTrans" cxnId="{9549A04B-CB9B-4729-ADF7-401CE4305B77}">
      <dgm:prSet/>
      <dgm:spPr/>
      <dgm:t>
        <a:bodyPr/>
        <a:lstStyle/>
        <a:p>
          <a:endParaRPr lang="en-US" sz="1500">
            <a:solidFill>
              <a:schemeClr val="bg2"/>
            </a:solidFill>
          </a:endParaRPr>
        </a:p>
      </dgm:t>
    </dgm:pt>
    <dgm:pt modelId="{DAEBBFDB-ED3C-4C51-94CB-9BC94B4BCDFD}">
      <dgm:prSet phldrT="[Text]" custT="1"/>
      <dgm:spPr/>
      <dgm:t>
        <a:bodyPr/>
        <a:lstStyle/>
        <a:p>
          <a:r>
            <a:rPr lang="en-US" sz="1500" dirty="0">
              <a:solidFill>
                <a:schemeClr val="bg2"/>
              </a:solidFill>
            </a:rPr>
            <a:t>Document action taken  in family file Child Plus/narrative noted</a:t>
          </a:r>
        </a:p>
      </dgm:t>
    </dgm:pt>
    <dgm:pt modelId="{88B0DEB2-4750-48A1-9AAE-2E4B491BD155}" type="parTrans" cxnId="{4B438688-52BB-4DF8-B906-781F55A5C552}">
      <dgm:prSet/>
      <dgm:spPr/>
      <dgm:t>
        <a:bodyPr/>
        <a:lstStyle/>
        <a:p>
          <a:endParaRPr lang="en-US" sz="1500">
            <a:solidFill>
              <a:schemeClr val="bg2"/>
            </a:solidFill>
          </a:endParaRPr>
        </a:p>
      </dgm:t>
    </dgm:pt>
    <dgm:pt modelId="{43ABA8D5-05AC-425E-B632-D8A75C6DD3E8}" type="sibTrans" cxnId="{4B438688-52BB-4DF8-B906-781F55A5C552}">
      <dgm:prSet/>
      <dgm:spPr/>
      <dgm:t>
        <a:bodyPr/>
        <a:lstStyle/>
        <a:p>
          <a:endParaRPr lang="en-US" sz="1500">
            <a:solidFill>
              <a:schemeClr val="bg2"/>
            </a:solidFill>
          </a:endParaRPr>
        </a:p>
      </dgm:t>
    </dgm:pt>
    <dgm:pt modelId="{C425404A-232D-41C5-B9D8-8C767C7C77A5}">
      <dgm:prSet phldrT="[Text]" custT="1"/>
      <dgm:spPr/>
      <dgm:t>
        <a:bodyPr/>
        <a:lstStyle/>
        <a:p>
          <a:r>
            <a:rPr lang="en-US" sz="1500" dirty="0">
              <a:solidFill>
                <a:schemeClr val="bg2"/>
              </a:solidFill>
            </a:rPr>
            <a:t>Get a copy of the menu before enrolling child to food service staff; Contact NS regarding short-term exclusion</a:t>
          </a:r>
        </a:p>
      </dgm:t>
    </dgm:pt>
    <dgm:pt modelId="{EF06FA9D-8103-4ADC-8C8C-3CD8A370FB82}" type="parTrans" cxnId="{F63AD130-0ECC-4AF9-81EA-E12A88413B76}">
      <dgm:prSet/>
      <dgm:spPr/>
      <dgm:t>
        <a:bodyPr/>
        <a:lstStyle/>
        <a:p>
          <a:endParaRPr lang="en-US" sz="1500">
            <a:solidFill>
              <a:schemeClr val="bg2"/>
            </a:solidFill>
          </a:endParaRPr>
        </a:p>
      </dgm:t>
    </dgm:pt>
    <dgm:pt modelId="{A6426A7D-D9F9-4DA6-A607-B6E7DF01C9A6}" type="sibTrans" cxnId="{F63AD130-0ECC-4AF9-81EA-E12A88413B76}">
      <dgm:prSet/>
      <dgm:spPr/>
      <dgm:t>
        <a:bodyPr/>
        <a:lstStyle/>
        <a:p>
          <a:endParaRPr lang="en-US" sz="1500">
            <a:solidFill>
              <a:schemeClr val="bg2"/>
            </a:solidFill>
          </a:endParaRPr>
        </a:p>
      </dgm:t>
    </dgm:pt>
    <dgm:pt modelId="{FC28B4A0-4A17-473C-ABAB-63E421B2F0E9}">
      <dgm:prSet phldrT="[Text]" custT="1"/>
      <dgm:spPr/>
      <dgm:t>
        <a:bodyPr/>
        <a:lstStyle/>
        <a:p>
          <a:r>
            <a:rPr lang="en-US" sz="1500" dirty="0">
              <a:solidFill>
                <a:schemeClr val="bg2"/>
              </a:solidFill>
            </a:rPr>
            <a:t>NS will obtain and provide copy of special diet menu</a:t>
          </a:r>
        </a:p>
      </dgm:t>
    </dgm:pt>
    <dgm:pt modelId="{CF5284E9-71BD-459A-9190-AF112A29C6B5}" type="parTrans" cxnId="{63E357A9-2B79-4ADD-8FC8-688549D6300B}">
      <dgm:prSet/>
      <dgm:spPr/>
      <dgm:t>
        <a:bodyPr/>
        <a:lstStyle/>
        <a:p>
          <a:endParaRPr lang="en-US" sz="1500">
            <a:solidFill>
              <a:schemeClr val="bg2"/>
            </a:solidFill>
          </a:endParaRPr>
        </a:p>
      </dgm:t>
    </dgm:pt>
    <dgm:pt modelId="{507718DD-0591-4D82-9910-D1A80D1D2F04}" type="sibTrans" cxnId="{63E357A9-2B79-4ADD-8FC8-688549D6300B}">
      <dgm:prSet/>
      <dgm:spPr/>
      <dgm:t>
        <a:bodyPr/>
        <a:lstStyle/>
        <a:p>
          <a:endParaRPr lang="en-US" sz="1500">
            <a:solidFill>
              <a:schemeClr val="bg2"/>
            </a:solidFill>
          </a:endParaRPr>
        </a:p>
      </dgm:t>
    </dgm:pt>
    <dgm:pt modelId="{D8ACA007-9689-4C3F-94F9-02A293ACEC0D}">
      <dgm:prSet phldrT="[Text]" custT="1"/>
      <dgm:spPr/>
      <dgm:t>
        <a:bodyPr/>
        <a:lstStyle/>
        <a:p>
          <a:r>
            <a:rPr lang="en-US" sz="1500" dirty="0">
              <a:solidFill>
                <a:schemeClr val="bg2"/>
              </a:solidFill>
            </a:rPr>
            <a:t>In-House Staffing with parent for menu approval</a:t>
          </a:r>
        </a:p>
      </dgm:t>
    </dgm:pt>
    <dgm:pt modelId="{58838DFA-E3DD-449C-AF3C-AEE7E5B94999}" type="parTrans" cxnId="{41EBD50A-4964-4796-9DCE-B3076CAAFE49}">
      <dgm:prSet/>
      <dgm:spPr/>
      <dgm:t>
        <a:bodyPr/>
        <a:lstStyle/>
        <a:p>
          <a:endParaRPr lang="en-US" sz="1500">
            <a:solidFill>
              <a:schemeClr val="bg2"/>
            </a:solidFill>
          </a:endParaRPr>
        </a:p>
      </dgm:t>
    </dgm:pt>
    <dgm:pt modelId="{B62D239C-0AEB-4394-80B0-CDCB689D1658}" type="sibTrans" cxnId="{41EBD50A-4964-4796-9DCE-B3076CAAFE49}">
      <dgm:prSet/>
      <dgm:spPr/>
      <dgm:t>
        <a:bodyPr/>
        <a:lstStyle/>
        <a:p>
          <a:endParaRPr lang="en-US" sz="1500">
            <a:solidFill>
              <a:schemeClr val="bg2"/>
            </a:solidFill>
          </a:endParaRPr>
        </a:p>
      </dgm:t>
    </dgm:pt>
    <dgm:pt modelId="{9843167C-BAAD-4C4F-BCCD-612ABD212583}">
      <dgm:prSet phldrT="[Text]" custT="1"/>
      <dgm:spPr/>
      <dgm:t>
        <a:bodyPr/>
        <a:lstStyle/>
        <a:p>
          <a:r>
            <a:rPr lang="en-US" sz="1500" dirty="0">
              <a:solidFill>
                <a:schemeClr val="bg2"/>
              </a:solidFill>
            </a:rPr>
            <a:t>Ensure NS receives the special diet order form</a:t>
          </a:r>
        </a:p>
      </dgm:t>
    </dgm:pt>
    <dgm:pt modelId="{1A7EF044-FE06-4B8E-B031-07408CC338B6}" type="parTrans" cxnId="{2FFECE61-0F90-4D55-9DA2-57C5706C07B0}">
      <dgm:prSet/>
      <dgm:spPr/>
      <dgm:t>
        <a:bodyPr/>
        <a:lstStyle/>
        <a:p>
          <a:endParaRPr lang="en-US" sz="1500">
            <a:solidFill>
              <a:schemeClr val="bg2"/>
            </a:solidFill>
          </a:endParaRPr>
        </a:p>
      </dgm:t>
    </dgm:pt>
    <dgm:pt modelId="{84FFB6F1-495A-46EE-8A6C-43A53E6B73A0}" type="sibTrans" cxnId="{2FFECE61-0F90-4D55-9DA2-57C5706C07B0}">
      <dgm:prSet/>
      <dgm:spPr/>
      <dgm:t>
        <a:bodyPr/>
        <a:lstStyle/>
        <a:p>
          <a:endParaRPr lang="en-US" sz="1500">
            <a:solidFill>
              <a:schemeClr val="bg2"/>
            </a:solidFill>
          </a:endParaRPr>
        </a:p>
      </dgm:t>
    </dgm:pt>
    <dgm:pt modelId="{07D78C97-9FDE-4EAF-9D74-7A07ACBCE910}" type="pres">
      <dgm:prSet presAssocID="{5142C74D-0FA5-465C-ADC5-0D8DC351D883}" presName="diagram" presStyleCnt="0">
        <dgm:presLayoutVars>
          <dgm:dir/>
          <dgm:resizeHandles/>
        </dgm:presLayoutVars>
      </dgm:prSet>
      <dgm:spPr/>
    </dgm:pt>
    <dgm:pt modelId="{C601B87A-6CEB-4D4B-96F5-0987979D4874}" type="pres">
      <dgm:prSet presAssocID="{C4F0C545-0DBC-4D1C-822E-857209265B0E}" presName="firstNode" presStyleLbl="node1" presStyleIdx="0" presStyleCnt="9" custScaleX="333154" custScaleY="186968" custLinFactNeighborX="-65884" custLinFactNeighborY="-64513">
        <dgm:presLayoutVars>
          <dgm:bulletEnabled val="1"/>
        </dgm:presLayoutVars>
      </dgm:prSet>
      <dgm:spPr/>
    </dgm:pt>
    <dgm:pt modelId="{43FE88BE-880F-46E8-8E45-62B80CC03CB6}" type="pres">
      <dgm:prSet presAssocID="{0C5688E4-C75A-459B-AE2F-24DF86FC82BD}" presName="sibTrans" presStyleLbl="sibTrans2D1" presStyleIdx="0" presStyleCnt="8" custScaleX="225078" custScaleY="83910" custLinFactNeighborX="-78643" custLinFactNeighborY="-6056"/>
      <dgm:spPr/>
    </dgm:pt>
    <dgm:pt modelId="{1F159EFE-D33E-4FA2-AD3D-920CDF5ECB36}" type="pres">
      <dgm:prSet presAssocID="{75C5EF59-3773-41E6-9ADE-9D0AE8A7D5D0}" presName="middleNode" presStyleCnt="0"/>
      <dgm:spPr/>
    </dgm:pt>
    <dgm:pt modelId="{4F7BA30A-8F93-4C18-B7E6-6F22B8E49D53}" type="pres">
      <dgm:prSet presAssocID="{75C5EF59-3773-41E6-9ADE-9D0AE8A7D5D0}" presName="padding" presStyleLbl="node1" presStyleIdx="0" presStyleCnt="9"/>
      <dgm:spPr/>
    </dgm:pt>
    <dgm:pt modelId="{0EE12DBF-3E02-44B7-BA7A-9D58687E1943}" type="pres">
      <dgm:prSet presAssocID="{75C5EF59-3773-41E6-9ADE-9D0AE8A7D5D0}" presName="shape" presStyleLbl="node1" presStyleIdx="1" presStyleCnt="9" custScaleX="597816" custScaleY="267196" custLinFactNeighborX="10636" custLinFactNeighborY="-21798">
        <dgm:presLayoutVars>
          <dgm:bulletEnabled val="1"/>
        </dgm:presLayoutVars>
      </dgm:prSet>
      <dgm:spPr/>
    </dgm:pt>
    <dgm:pt modelId="{5861CE49-7A88-40EB-AA05-3ADBAD90CEFF}" type="pres">
      <dgm:prSet presAssocID="{EBE153FF-E9A2-4388-8715-B9B6BFA72317}" presName="sibTrans" presStyleLbl="sibTrans2D1" presStyleIdx="1" presStyleCnt="8" custAng="20877222" custScaleX="128254" custScaleY="119932" custLinFactX="-10995" custLinFactNeighborX="-100000" custLinFactNeighborY="12664"/>
      <dgm:spPr/>
    </dgm:pt>
    <dgm:pt modelId="{6F306FC0-4AE9-4549-8438-8F5B088A3DA0}" type="pres">
      <dgm:prSet presAssocID="{474569D5-A9F2-48D4-8D91-F9DC11757375}" presName="middleNode" presStyleCnt="0"/>
      <dgm:spPr/>
    </dgm:pt>
    <dgm:pt modelId="{6FE5F035-83AB-430E-872E-78754053D8B8}" type="pres">
      <dgm:prSet presAssocID="{474569D5-A9F2-48D4-8D91-F9DC11757375}" presName="padding" presStyleLbl="node1" presStyleIdx="1" presStyleCnt="9"/>
      <dgm:spPr/>
    </dgm:pt>
    <dgm:pt modelId="{77E514A2-DFAF-4686-A2DA-B7A5F0EAFDB9}" type="pres">
      <dgm:prSet presAssocID="{474569D5-A9F2-48D4-8D91-F9DC11757375}" presName="shape" presStyleLbl="node1" presStyleIdx="2" presStyleCnt="9" custScaleX="288475" custScaleY="155846" custLinFactNeighborX="-88735" custLinFactNeighborY="3969">
        <dgm:presLayoutVars>
          <dgm:bulletEnabled val="1"/>
        </dgm:presLayoutVars>
      </dgm:prSet>
      <dgm:spPr/>
    </dgm:pt>
    <dgm:pt modelId="{AA6765C8-78C4-4EF1-BE5A-526602C4490C}" type="pres">
      <dgm:prSet presAssocID="{71DA27CD-C56F-492F-8467-CC0D748FCE3A}" presName="sibTrans" presStyleLbl="sibTrans2D1" presStyleIdx="2" presStyleCnt="8" custScaleX="298819" custScaleY="95402" custLinFactNeighborX="9315" custLinFactNeighborY="44576"/>
      <dgm:spPr/>
    </dgm:pt>
    <dgm:pt modelId="{31B7299F-BC8D-40B2-BEAA-BB874A186E4B}" type="pres">
      <dgm:prSet presAssocID="{B77B141A-7BB5-4888-990C-E4534843D3AA}" presName="middleNode" presStyleCnt="0"/>
      <dgm:spPr/>
    </dgm:pt>
    <dgm:pt modelId="{9DFF2CA1-0A90-4F67-8A46-49D8575D1CD0}" type="pres">
      <dgm:prSet presAssocID="{B77B141A-7BB5-4888-990C-E4534843D3AA}" presName="padding" presStyleLbl="node1" presStyleIdx="2" presStyleCnt="9"/>
      <dgm:spPr/>
    </dgm:pt>
    <dgm:pt modelId="{AE2A3B14-B888-48A8-A5EA-97C0821DB62C}" type="pres">
      <dgm:prSet presAssocID="{B77B141A-7BB5-4888-990C-E4534843D3AA}" presName="shape" presStyleLbl="node1" presStyleIdx="3" presStyleCnt="9" custScaleX="359857" custScaleY="239641" custLinFactX="-91706" custLinFactNeighborX="-100000" custLinFactNeighborY="7762">
        <dgm:presLayoutVars>
          <dgm:bulletEnabled val="1"/>
        </dgm:presLayoutVars>
      </dgm:prSet>
      <dgm:spPr/>
    </dgm:pt>
    <dgm:pt modelId="{DCEE89F7-1214-414A-9F07-0CD098EBF03A}" type="pres">
      <dgm:prSet presAssocID="{8D43EE9F-EC0B-4F54-8C82-63EB2143FB8E}" presName="sibTrans" presStyleLbl="sibTrans2D1" presStyleIdx="3" presStyleCnt="8" custScaleX="216590" custScaleY="114407" custLinFactNeighborX="78036" custLinFactNeighborY="15966"/>
      <dgm:spPr/>
    </dgm:pt>
    <dgm:pt modelId="{F5C3909F-562F-4BAD-AA64-53DACF834E85}" type="pres">
      <dgm:prSet presAssocID="{DAEBBFDB-ED3C-4C51-94CB-9BC94B4BCDFD}" presName="middleNode" presStyleCnt="0"/>
      <dgm:spPr/>
    </dgm:pt>
    <dgm:pt modelId="{58E589C9-A99C-431D-9330-957C98514C5E}" type="pres">
      <dgm:prSet presAssocID="{DAEBBFDB-ED3C-4C51-94CB-9BC94B4BCDFD}" presName="padding" presStyleLbl="node1" presStyleIdx="3" presStyleCnt="9"/>
      <dgm:spPr/>
    </dgm:pt>
    <dgm:pt modelId="{5D531A95-8025-49BE-B142-F85584C0F821}" type="pres">
      <dgm:prSet presAssocID="{DAEBBFDB-ED3C-4C51-94CB-9BC94B4BCDFD}" presName="shape" presStyleLbl="node1" presStyleIdx="4" presStyleCnt="9" custScaleX="366878" custScaleY="234513" custLinFactNeighborX="71606" custLinFactNeighborY="-940">
        <dgm:presLayoutVars>
          <dgm:bulletEnabled val="1"/>
        </dgm:presLayoutVars>
      </dgm:prSet>
      <dgm:spPr/>
    </dgm:pt>
    <dgm:pt modelId="{5A9119D5-1C96-4B0E-A677-2FB4DB499E3D}" type="pres">
      <dgm:prSet presAssocID="{43ABA8D5-05AC-425E-B632-D8A75C6DD3E8}" presName="sibTrans" presStyleLbl="sibTrans2D1" presStyleIdx="4" presStyleCnt="8" custScaleX="142874" custScaleY="111620"/>
      <dgm:spPr/>
    </dgm:pt>
    <dgm:pt modelId="{33FD1581-4400-4399-9EAC-A4B5C42CDA8F}" type="pres">
      <dgm:prSet presAssocID="{C425404A-232D-41C5-B9D8-8C767C7C77A5}" presName="middleNode" presStyleCnt="0"/>
      <dgm:spPr/>
    </dgm:pt>
    <dgm:pt modelId="{C39D05B0-40F9-4B99-AAEA-1E1699B92B0C}" type="pres">
      <dgm:prSet presAssocID="{C425404A-232D-41C5-B9D8-8C767C7C77A5}" presName="padding" presStyleLbl="node1" presStyleIdx="4" presStyleCnt="9"/>
      <dgm:spPr/>
    </dgm:pt>
    <dgm:pt modelId="{C006F152-2846-4D78-B160-6EC0F7B09D0B}" type="pres">
      <dgm:prSet presAssocID="{C425404A-232D-41C5-B9D8-8C767C7C77A5}" presName="shape" presStyleLbl="node1" presStyleIdx="5" presStyleCnt="9" custScaleX="436270" custScaleY="309237" custLinFactNeighborX="-17839" custLinFactNeighborY="-29119">
        <dgm:presLayoutVars>
          <dgm:bulletEnabled val="1"/>
        </dgm:presLayoutVars>
      </dgm:prSet>
      <dgm:spPr/>
    </dgm:pt>
    <dgm:pt modelId="{8667F688-1352-4ACB-95A0-D7CCEA0B8CAC}" type="pres">
      <dgm:prSet presAssocID="{A6426A7D-D9F9-4DA6-A607-B6E7DF01C9A6}" presName="sibTrans" presStyleLbl="sibTrans2D1" presStyleIdx="5" presStyleCnt="8" custScaleX="245966" custScaleY="100556" custLinFactNeighborX="33655" custLinFactNeighborY="-30936"/>
      <dgm:spPr/>
    </dgm:pt>
    <dgm:pt modelId="{B1E195DA-9FA4-45A5-B537-B42078E83310}" type="pres">
      <dgm:prSet presAssocID="{FC28B4A0-4A17-473C-ABAB-63E421B2F0E9}" presName="middleNode" presStyleCnt="0"/>
      <dgm:spPr/>
    </dgm:pt>
    <dgm:pt modelId="{42EFFD8C-C431-4305-BE04-711272F2B2AF}" type="pres">
      <dgm:prSet presAssocID="{FC28B4A0-4A17-473C-ABAB-63E421B2F0E9}" presName="padding" presStyleLbl="node1" presStyleIdx="5" presStyleCnt="9"/>
      <dgm:spPr/>
    </dgm:pt>
    <dgm:pt modelId="{6371B6D9-DC57-4588-AAA7-A077A1790CE6}" type="pres">
      <dgm:prSet presAssocID="{FC28B4A0-4A17-473C-ABAB-63E421B2F0E9}" presName="shape" presStyleLbl="node1" presStyleIdx="6" presStyleCnt="9" custScaleX="311503" custScaleY="235456" custLinFactNeighborX="38926" custLinFactNeighborY="30997">
        <dgm:presLayoutVars>
          <dgm:bulletEnabled val="1"/>
        </dgm:presLayoutVars>
      </dgm:prSet>
      <dgm:spPr/>
    </dgm:pt>
    <dgm:pt modelId="{A63F76CB-29C0-46AC-B9CE-66ADFF35FFDF}" type="pres">
      <dgm:prSet presAssocID="{507718DD-0591-4D82-9910-D1A80D1D2F04}" presName="sibTrans" presStyleLbl="sibTrans2D1" presStyleIdx="6" presStyleCnt="8" custScaleX="226832" custScaleY="83357" custLinFactNeighborX="-4737" custLinFactNeighborY="5861"/>
      <dgm:spPr/>
    </dgm:pt>
    <dgm:pt modelId="{4BB6A446-F7AB-4A1A-8985-D264B6DD8725}" type="pres">
      <dgm:prSet presAssocID="{D8ACA007-9689-4C3F-94F9-02A293ACEC0D}" presName="middleNode" presStyleCnt="0"/>
      <dgm:spPr/>
    </dgm:pt>
    <dgm:pt modelId="{897271F0-E1E7-4487-A745-B40B6C11A6CA}" type="pres">
      <dgm:prSet presAssocID="{D8ACA007-9689-4C3F-94F9-02A293ACEC0D}" presName="padding" presStyleLbl="node1" presStyleIdx="6" presStyleCnt="9"/>
      <dgm:spPr/>
    </dgm:pt>
    <dgm:pt modelId="{FEFB34F4-BD2E-45CB-A747-883F973285EC}" type="pres">
      <dgm:prSet presAssocID="{D8ACA007-9689-4C3F-94F9-02A293ACEC0D}" presName="shape" presStyleLbl="node1" presStyleIdx="7" presStyleCnt="9" custScaleX="278438" custScaleY="200342" custLinFactY="3075" custLinFactNeighborX="557" custLinFactNeighborY="100000">
        <dgm:presLayoutVars>
          <dgm:bulletEnabled val="1"/>
        </dgm:presLayoutVars>
      </dgm:prSet>
      <dgm:spPr/>
    </dgm:pt>
    <dgm:pt modelId="{2FC60AC5-8092-45F8-BA28-CCC1D2438587}" type="pres">
      <dgm:prSet presAssocID="{B62D239C-0AEB-4394-80B0-CDCB689D1658}" presName="sibTrans" presStyleLbl="sibTrans2D1" presStyleIdx="7" presStyleCnt="8" custFlipVert="0" custFlipHor="1" custScaleX="163865" custScaleY="128270" custLinFactNeighborX="3104" custLinFactNeighborY="14093"/>
      <dgm:spPr/>
    </dgm:pt>
    <dgm:pt modelId="{B307984C-016B-40C7-803F-F659C19D4F8B}" type="pres">
      <dgm:prSet presAssocID="{9843167C-BAAD-4C4F-BCCD-612ABD212583}" presName="lastNode" presStyleLbl="node1" presStyleIdx="8" presStyleCnt="9" custScaleX="223149" custScaleY="106818" custLinFactY="40632" custLinFactNeighborX="17006" custLinFactNeighborY="100000">
        <dgm:presLayoutVars>
          <dgm:bulletEnabled val="1"/>
        </dgm:presLayoutVars>
      </dgm:prSet>
      <dgm:spPr/>
    </dgm:pt>
  </dgm:ptLst>
  <dgm:cxnLst>
    <dgm:cxn modelId="{41EBD50A-4964-4796-9DCE-B3076CAAFE49}" srcId="{5142C74D-0FA5-465C-ADC5-0D8DC351D883}" destId="{D8ACA007-9689-4C3F-94F9-02A293ACEC0D}" srcOrd="7" destOrd="0" parTransId="{58838DFA-E3DD-449C-AF3C-AEE7E5B94999}" sibTransId="{B62D239C-0AEB-4394-80B0-CDCB689D1658}"/>
    <dgm:cxn modelId="{B66F100C-46FE-4A5A-9577-601979790F03}" type="presOf" srcId="{5142C74D-0FA5-465C-ADC5-0D8DC351D883}" destId="{07D78C97-9FDE-4EAF-9D74-7A07ACBCE910}" srcOrd="0" destOrd="0" presId="urn:microsoft.com/office/officeart/2005/8/layout/bProcess2"/>
    <dgm:cxn modelId="{9AFAD71D-A44D-4741-82AC-6BE18495F496}" type="presOf" srcId="{C425404A-232D-41C5-B9D8-8C767C7C77A5}" destId="{C006F152-2846-4D78-B160-6EC0F7B09D0B}" srcOrd="0" destOrd="0" presId="urn:microsoft.com/office/officeart/2005/8/layout/bProcess2"/>
    <dgm:cxn modelId="{32335022-8E9F-4BDA-AFC5-373EDA9EEC0D}" type="presOf" srcId="{EBE153FF-E9A2-4388-8715-B9B6BFA72317}" destId="{5861CE49-7A88-40EB-AA05-3ADBAD90CEFF}" srcOrd="0" destOrd="0" presId="urn:microsoft.com/office/officeart/2005/8/layout/bProcess2"/>
    <dgm:cxn modelId="{0E5B2028-BE39-4BA0-B025-88044EBC2AC0}" type="presOf" srcId="{DAEBBFDB-ED3C-4C51-94CB-9BC94B4BCDFD}" destId="{5D531A95-8025-49BE-B142-F85584C0F821}" srcOrd="0" destOrd="0" presId="urn:microsoft.com/office/officeart/2005/8/layout/bProcess2"/>
    <dgm:cxn modelId="{CB8BB32A-CC73-488D-9F1C-038F98C0566B}" type="presOf" srcId="{71DA27CD-C56F-492F-8467-CC0D748FCE3A}" destId="{AA6765C8-78C4-4EF1-BE5A-526602C4490C}" srcOrd="0" destOrd="0" presId="urn:microsoft.com/office/officeart/2005/8/layout/bProcess2"/>
    <dgm:cxn modelId="{78ABF12A-1A9B-4C0E-834B-71F2D45C2E1E}" type="presOf" srcId="{507718DD-0591-4D82-9910-D1A80D1D2F04}" destId="{A63F76CB-29C0-46AC-B9CE-66ADFF35FFDF}" srcOrd="0" destOrd="0" presId="urn:microsoft.com/office/officeart/2005/8/layout/bProcess2"/>
    <dgm:cxn modelId="{F63AD130-0ECC-4AF9-81EA-E12A88413B76}" srcId="{5142C74D-0FA5-465C-ADC5-0D8DC351D883}" destId="{C425404A-232D-41C5-B9D8-8C767C7C77A5}" srcOrd="5" destOrd="0" parTransId="{EF06FA9D-8103-4ADC-8C8C-3CD8A370FB82}" sibTransId="{A6426A7D-D9F9-4DA6-A607-B6E7DF01C9A6}"/>
    <dgm:cxn modelId="{2FFECE61-0F90-4D55-9DA2-57C5706C07B0}" srcId="{5142C74D-0FA5-465C-ADC5-0D8DC351D883}" destId="{9843167C-BAAD-4C4F-BCCD-612ABD212583}" srcOrd="8" destOrd="0" parTransId="{1A7EF044-FE06-4B8E-B031-07408CC338B6}" sibTransId="{84FFB6F1-495A-46EE-8A6C-43A53E6B73A0}"/>
    <dgm:cxn modelId="{A75DF949-AECC-4F67-BC32-AFF49E31A033}" srcId="{5142C74D-0FA5-465C-ADC5-0D8DC351D883}" destId="{474569D5-A9F2-48D4-8D91-F9DC11757375}" srcOrd="2" destOrd="0" parTransId="{57E05385-69CB-4348-94B9-08251D1708F6}" sibTransId="{71DA27CD-C56F-492F-8467-CC0D748FCE3A}"/>
    <dgm:cxn modelId="{9549A04B-CB9B-4729-ADF7-401CE4305B77}" srcId="{5142C74D-0FA5-465C-ADC5-0D8DC351D883}" destId="{B77B141A-7BB5-4888-990C-E4534843D3AA}" srcOrd="3" destOrd="0" parTransId="{62616990-7364-4D1D-ABCB-DBC8B394F06D}" sibTransId="{8D43EE9F-EC0B-4F54-8C82-63EB2143FB8E}"/>
    <dgm:cxn modelId="{BD4CC275-97E9-46C9-A76B-1E6E7EC9941A}" type="presOf" srcId="{C4F0C545-0DBC-4D1C-822E-857209265B0E}" destId="{C601B87A-6CEB-4D4B-96F5-0987979D4874}" srcOrd="0" destOrd="0" presId="urn:microsoft.com/office/officeart/2005/8/layout/bProcess2"/>
    <dgm:cxn modelId="{D22A3956-B21C-4BE3-9515-2AED1624C044}" type="presOf" srcId="{B77B141A-7BB5-4888-990C-E4534843D3AA}" destId="{AE2A3B14-B888-48A8-A5EA-97C0821DB62C}" srcOrd="0" destOrd="0" presId="urn:microsoft.com/office/officeart/2005/8/layout/bProcess2"/>
    <dgm:cxn modelId="{5FDFB85A-306C-412D-BF83-78DDFAB5D1B4}" type="presOf" srcId="{43ABA8D5-05AC-425E-B632-D8A75C6DD3E8}" destId="{5A9119D5-1C96-4B0E-A677-2FB4DB499E3D}" srcOrd="0" destOrd="0" presId="urn:microsoft.com/office/officeart/2005/8/layout/bProcess2"/>
    <dgm:cxn modelId="{97B4F25A-B2B9-43F0-A62D-878D67B20AF5}" srcId="{5142C74D-0FA5-465C-ADC5-0D8DC351D883}" destId="{C4F0C545-0DBC-4D1C-822E-857209265B0E}" srcOrd="0" destOrd="0" parTransId="{0C216D74-32C6-40F8-82A0-2DF7DD0637B7}" sibTransId="{0C5688E4-C75A-459B-AE2F-24DF86FC82BD}"/>
    <dgm:cxn modelId="{4B438688-52BB-4DF8-B906-781F55A5C552}" srcId="{5142C74D-0FA5-465C-ADC5-0D8DC351D883}" destId="{DAEBBFDB-ED3C-4C51-94CB-9BC94B4BCDFD}" srcOrd="4" destOrd="0" parTransId="{88B0DEB2-4750-48A1-9AAE-2E4B491BD155}" sibTransId="{43ABA8D5-05AC-425E-B632-D8A75C6DD3E8}"/>
    <dgm:cxn modelId="{7797A498-F41C-4332-8244-13E79D6B578C}" type="presOf" srcId="{75C5EF59-3773-41E6-9ADE-9D0AE8A7D5D0}" destId="{0EE12DBF-3E02-44B7-BA7A-9D58687E1943}" srcOrd="0" destOrd="0" presId="urn:microsoft.com/office/officeart/2005/8/layout/bProcess2"/>
    <dgm:cxn modelId="{63E357A9-2B79-4ADD-8FC8-688549D6300B}" srcId="{5142C74D-0FA5-465C-ADC5-0D8DC351D883}" destId="{FC28B4A0-4A17-473C-ABAB-63E421B2F0E9}" srcOrd="6" destOrd="0" parTransId="{CF5284E9-71BD-459A-9190-AF112A29C6B5}" sibTransId="{507718DD-0591-4D82-9910-D1A80D1D2F04}"/>
    <dgm:cxn modelId="{6BDFECB1-CCF3-49C0-B8B3-675BCBC11168}" type="presOf" srcId="{8D43EE9F-EC0B-4F54-8C82-63EB2143FB8E}" destId="{DCEE89F7-1214-414A-9F07-0CD098EBF03A}" srcOrd="0" destOrd="0" presId="urn:microsoft.com/office/officeart/2005/8/layout/bProcess2"/>
    <dgm:cxn modelId="{65C2ABBD-5212-4E71-A1EC-18E30F64D06C}" srcId="{5142C74D-0FA5-465C-ADC5-0D8DC351D883}" destId="{75C5EF59-3773-41E6-9ADE-9D0AE8A7D5D0}" srcOrd="1" destOrd="0" parTransId="{63A4201D-5652-4D33-918C-BE851303D8E5}" sibTransId="{EBE153FF-E9A2-4388-8715-B9B6BFA72317}"/>
    <dgm:cxn modelId="{592379BE-A954-4292-BECA-85508BE15FCC}" type="presOf" srcId="{B62D239C-0AEB-4394-80B0-CDCB689D1658}" destId="{2FC60AC5-8092-45F8-BA28-CCC1D2438587}" srcOrd="0" destOrd="0" presId="urn:microsoft.com/office/officeart/2005/8/layout/bProcess2"/>
    <dgm:cxn modelId="{D54CC5C1-31A7-46D1-BA19-D7105804272A}" type="presOf" srcId="{474569D5-A9F2-48D4-8D91-F9DC11757375}" destId="{77E514A2-DFAF-4686-A2DA-B7A5F0EAFDB9}" srcOrd="0" destOrd="0" presId="urn:microsoft.com/office/officeart/2005/8/layout/bProcess2"/>
    <dgm:cxn modelId="{29D795C7-C721-46CA-88E4-C9B1F36BEA6A}" type="presOf" srcId="{0C5688E4-C75A-459B-AE2F-24DF86FC82BD}" destId="{43FE88BE-880F-46E8-8E45-62B80CC03CB6}" srcOrd="0" destOrd="0" presId="urn:microsoft.com/office/officeart/2005/8/layout/bProcess2"/>
    <dgm:cxn modelId="{B5E559D7-D221-4879-A90E-E994AB9908D7}" type="presOf" srcId="{A6426A7D-D9F9-4DA6-A607-B6E7DF01C9A6}" destId="{8667F688-1352-4ACB-95A0-D7CCEA0B8CAC}" srcOrd="0" destOrd="0" presId="urn:microsoft.com/office/officeart/2005/8/layout/bProcess2"/>
    <dgm:cxn modelId="{37B541E4-8EE9-434E-AD33-FA8AF1D19884}" type="presOf" srcId="{FC28B4A0-4A17-473C-ABAB-63E421B2F0E9}" destId="{6371B6D9-DC57-4588-AAA7-A077A1790CE6}" srcOrd="0" destOrd="0" presId="urn:microsoft.com/office/officeart/2005/8/layout/bProcess2"/>
    <dgm:cxn modelId="{CE9C6FE4-38DB-4C07-87AD-EABFF32FDA99}" type="presOf" srcId="{9843167C-BAAD-4C4F-BCCD-612ABD212583}" destId="{B307984C-016B-40C7-803F-F659C19D4F8B}" srcOrd="0" destOrd="0" presId="urn:microsoft.com/office/officeart/2005/8/layout/bProcess2"/>
    <dgm:cxn modelId="{B47A98E5-5406-4EEF-A5AA-616B4B0C68A9}" type="presOf" srcId="{D8ACA007-9689-4C3F-94F9-02A293ACEC0D}" destId="{FEFB34F4-BD2E-45CB-A747-883F973285EC}" srcOrd="0" destOrd="0" presId="urn:microsoft.com/office/officeart/2005/8/layout/bProcess2"/>
    <dgm:cxn modelId="{18E49CFF-F44F-4B53-9EAB-4DB532FFD3BB}" type="presParOf" srcId="{07D78C97-9FDE-4EAF-9D74-7A07ACBCE910}" destId="{C601B87A-6CEB-4D4B-96F5-0987979D4874}" srcOrd="0" destOrd="0" presId="urn:microsoft.com/office/officeart/2005/8/layout/bProcess2"/>
    <dgm:cxn modelId="{AB6DF53C-154C-4240-B93D-FFF2FB0A8EE1}" type="presParOf" srcId="{07D78C97-9FDE-4EAF-9D74-7A07ACBCE910}" destId="{43FE88BE-880F-46E8-8E45-62B80CC03CB6}" srcOrd="1" destOrd="0" presId="urn:microsoft.com/office/officeart/2005/8/layout/bProcess2"/>
    <dgm:cxn modelId="{0B514133-59F4-438D-A54F-47B6FBF5695D}" type="presParOf" srcId="{07D78C97-9FDE-4EAF-9D74-7A07ACBCE910}" destId="{1F159EFE-D33E-4FA2-AD3D-920CDF5ECB36}" srcOrd="2" destOrd="0" presId="urn:microsoft.com/office/officeart/2005/8/layout/bProcess2"/>
    <dgm:cxn modelId="{94101FE9-3153-4823-8DBA-903568F067C2}" type="presParOf" srcId="{1F159EFE-D33E-4FA2-AD3D-920CDF5ECB36}" destId="{4F7BA30A-8F93-4C18-B7E6-6F22B8E49D53}" srcOrd="0" destOrd="0" presId="urn:microsoft.com/office/officeart/2005/8/layout/bProcess2"/>
    <dgm:cxn modelId="{F9202879-3DCA-4295-BC5D-92170F0F296D}" type="presParOf" srcId="{1F159EFE-D33E-4FA2-AD3D-920CDF5ECB36}" destId="{0EE12DBF-3E02-44B7-BA7A-9D58687E1943}" srcOrd="1" destOrd="0" presId="urn:microsoft.com/office/officeart/2005/8/layout/bProcess2"/>
    <dgm:cxn modelId="{844C00CD-87D2-43EF-A185-D0A44081820D}" type="presParOf" srcId="{07D78C97-9FDE-4EAF-9D74-7A07ACBCE910}" destId="{5861CE49-7A88-40EB-AA05-3ADBAD90CEFF}" srcOrd="3" destOrd="0" presId="urn:microsoft.com/office/officeart/2005/8/layout/bProcess2"/>
    <dgm:cxn modelId="{89CD26FC-950E-4946-8706-104A13F1FB0A}" type="presParOf" srcId="{07D78C97-9FDE-4EAF-9D74-7A07ACBCE910}" destId="{6F306FC0-4AE9-4549-8438-8F5B088A3DA0}" srcOrd="4" destOrd="0" presId="urn:microsoft.com/office/officeart/2005/8/layout/bProcess2"/>
    <dgm:cxn modelId="{D7809387-93DE-4F7D-8545-48320F63DC20}" type="presParOf" srcId="{6F306FC0-4AE9-4549-8438-8F5B088A3DA0}" destId="{6FE5F035-83AB-430E-872E-78754053D8B8}" srcOrd="0" destOrd="0" presId="urn:microsoft.com/office/officeart/2005/8/layout/bProcess2"/>
    <dgm:cxn modelId="{A0505E36-4AA6-41E8-84B4-DE99439ED11F}" type="presParOf" srcId="{6F306FC0-4AE9-4549-8438-8F5B088A3DA0}" destId="{77E514A2-DFAF-4686-A2DA-B7A5F0EAFDB9}" srcOrd="1" destOrd="0" presId="urn:microsoft.com/office/officeart/2005/8/layout/bProcess2"/>
    <dgm:cxn modelId="{831959B4-FCB5-4470-9848-A0F37855F0DF}" type="presParOf" srcId="{07D78C97-9FDE-4EAF-9D74-7A07ACBCE910}" destId="{AA6765C8-78C4-4EF1-BE5A-526602C4490C}" srcOrd="5" destOrd="0" presId="urn:microsoft.com/office/officeart/2005/8/layout/bProcess2"/>
    <dgm:cxn modelId="{05126853-2773-4FEA-B241-A1DAB023C412}" type="presParOf" srcId="{07D78C97-9FDE-4EAF-9D74-7A07ACBCE910}" destId="{31B7299F-BC8D-40B2-BEAA-BB874A186E4B}" srcOrd="6" destOrd="0" presId="urn:microsoft.com/office/officeart/2005/8/layout/bProcess2"/>
    <dgm:cxn modelId="{01B4EB00-9EE0-48CB-9090-5FF5688B5100}" type="presParOf" srcId="{31B7299F-BC8D-40B2-BEAA-BB874A186E4B}" destId="{9DFF2CA1-0A90-4F67-8A46-49D8575D1CD0}" srcOrd="0" destOrd="0" presId="urn:microsoft.com/office/officeart/2005/8/layout/bProcess2"/>
    <dgm:cxn modelId="{92A42DDD-D014-4D93-8822-83985A34FBC8}" type="presParOf" srcId="{31B7299F-BC8D-40B2-BEAA-BB874A186E4B}" destId="{AE2A3B14-B888-48A8-A5EA-97C0821DB62C}" srcOrd="1" destOrd="0" presId="urn:microsoft.com/office/officeart/2005/8/layout/bProcess2"/>
    <dgm:cxn modelId="{09EE1B74-1791-40F9-9268-003B6D7E0C97}" type="presParOf" srcId="{07D78C97-9FDE-4EAF-9D74-7A07ACBCE910}" destId="{DCEE89F7-1214-414A-9F07-0CD098EBF03A}" srcOrd="7" destOrd="0" presId="urn:microsoft.com/office/officeart/2005/8/layout/bProcess2"/>
    <dgm:cxn modelId="{DE2EE88C-F722-4A5E-BEA6-097A7318486D}" type="presParOf" srcId="{07D78C97-9FDE-4EAF-9D74-7A07ACBCE910}" destId="{F5C3909F-562F-4BAD-AA64-53DACF834E85}" srcOrd="8" destOrd="0" presId="urn:microsoft.com/office/officeart/2005/8/layout/bProcess2"/>
    <dgm:cxn modelId="{52CB199F-CE45-4E0C-A839-EB153301726B}" type="presParOf" srcId="{F5C3909F-562F-4BAD-AA64-53DACF834E85}" destId="{58E589C9-A99C-431D-9330-957C98514C5E}" srcOrd="0" destOrd="0" presId="urn:microsoft.com/office/officeart/2005/8/layout/bProcess2"/>
    <dgm:cxn modelId="{A57C2E62-0527-4950-8299-5CD7C526D021}" type="presParOf" srcId="{F5C3909F-562F-4BAD-AA64-53DACF834E85}" destId="{5D531A95-8025-49BE-B142-F85584C0F821}" srcOrd="1" destOrd="0" presId="urn:microsoft.com/office/officeart/2005/8/layout/bProcess2"/>
    <dgm:cxn modelId="{6D939E4B-0BBF-4D1D-A3C0-628A77018990}" type="presParOf" srcId="{07D78C97-9FDE-4EAF-9D74-7A07ACBCE910}" destId="{5A9119D5-1C96-4B0E-A677-2FB4DB499E3D}" srcOrd="9" destOrd="0" presId="urn:microsoft.com/office/officeart/2005/8/layout/bProcess2"/>
    <dgm:cxn modelId="{A2E93171-26A8-4A58-86FD-47807B2CF0A4}" type="presParOf" srcId="{07D78C97-9FDE-4EAF-9D74-7A07ACBCE910}" destId="{33FD1581-4400-4399-9EAC-A4B5C42CDA8F}" srcOrd="10" destOrd="0" presId="urn:microsoft.com/office/officeart/2005/8/layout/bProcess2"/>
    <dgm:cxn modelId="{F06B562C-B892-4ABA-93DC-20DC6EB7C11D}" type="presParOf" srcId="{33FD1581-4400-4399-9EAC-A4B5C42CDA8F}" destId="{C39D05B0-40F9-4B99-AAEA-1E1699B92B0C}" srcOrd="0" destOrd="0" presId="urn:microsoft.com/office/officeart/2005/8/layout/bProcess2"/>
    <dgm:cxn modelId="{208C14B9-A785-4F88-A53D-874A843FBCF8}" type="presParOf" srcId="{33FD1581-4400-4399-9EAC-A4B5C42CDA8F}" destId="{C006F152-2846-4D78-B160-6EC0F7B09D0B}" srcOrd="1" destOrd="0" presId="urn:microsoft.com/office/officeart/2005/8/layout/bProcess2"/>
    <dgm:cxn modelId="{56832091-A230-4BFB-BF6D-23FD0176430D}" type="presParOf" srcId="{07D78C97-9FDE-4EAF-9D74-7A07ACBCE910}" destId="{8667F688-1352-4ACB-95A0-D7CCEA0B8CAC}" srcOrd="11" destOrd="0" presId="urn:microsoft.com/office/officeart/2005/8/layout/bProcess2"/>
    <dgm:cxn modelId="{A2451F35-3989-4883-B856-B3F67E6CEA78}" type="presParOf" srcId="{07D78C97-9FDE-4EAF-9D74-7A07ACBCE910}" destId="{B1E195DA-9FA4-45A5-B537-B42078E83310}" srcOrd="12" destOrd="0" presId="urn:microsoft.com/office/officeart/2005/8/layout/bProcess2"/>
    <dgm:cxn modelId="{1A6C133F-689E-4FDB-88DE-A5CA580A872D}" type="presParOf" srcId="{B1E195DA-9FA4-45A5-B537-B42078E83310}" destId="{42EFFD8C-C431-4305-BE04-711272F2B2AF}" srcOrd="0" destOrd="0" presId="urn:microsoft.com/office/officeart/2005/8/layout/bProcess2"/>
    <dgm:cxn modelId="{AF6D871E-3CB2-4757-A687-BBF04BB79D4F}" type="presParOf" srcId="{B1E195DA-9FA4-45A5-B537-B42078E83310}" destId="{6371B6D9-DC57-4588-AAA7-A077A1790CE6}" srcOrd="1" destOrd="0" presId="urn:microsoft.com/office/officeart/2005/8/layout/bProcess2"/>
    <dgm:cxn modelId="{5D79CB4D-513D-4B79-91B2-B4690B7E3A9F}" type="presParOf" srcId="{07D78C97-9FDE-4EAF-9D74-7A07ACBCE910}" destId="{A63F76CB-29C0-46AC-B9CE-66ADFF35FFDF}" srcOrd="13" destOrd="0" presId="urn:microsoft.com/office/officeart/2005/8/layout/bProcess2"/>
    <dgm:cxn modelId="{624E4F8D-F5CA-4BBA-BF93-2DA311BDCE55}" type="presParOf" srcId="{07D78C97-9FDE-4EAF-9D74-7A07ACBCE910}" destId="{4BB6A446-F7AB-4A1A-8985-D264B6DD8725}" srcOrd="14" destOrd="0" presId="urn:microsoft.com/office/officeart/2005/8/layout/bProcess2"/>
    <dgm:cxn modelId="{2C1BD8D6-506E-4D9E-BC61-15AA6CB06515}" type="presParOf" srcId="{4BB6A446-F7AB-4A1A-8985-D264B6DD8725}" destId="{897271F0-E1E7-4487-A745-B40B6C11A6CA}" srcOrd="0" destOrd="0" presId="urn:microsoft.com/office/officeart/2005/8/layout/bProcess2"/>
    <dgm:cxn modelId="{7E296182-A007-44C0-A7F9-E75C2196EEF5}" type="presParOf" srcId="{4BB6A446-F7AB-4A1A-8985-D264B6DD8725}" destId="{FEFB34F4-BD2E-45CB-A747-883F973285EC}" srcOrd="1" destOrd="0" presId="urn:microsoft.com/office/officeart/2005/8/layout/bProcess2"/>
    <dgm:cxn modelId="{51E48EB1-83E2-437F-B11E-5FA907CFF28B}" type="presParOf" srcId="{07D78C97-9FDE-4EAF-9D74-7A07ACBCE910}" destId="{2FC60AC5-8092-45F8-BA28-CCC1D2438587}" srcOrd="15" destOrd="0" presId="urn:microsoft.com/office/officeart/2005/8/layout/bProcess2"/>
    <dgm:cxn modelId="{204CFA6E-421D-4D8F-9BBB-1D3A0BEFC35A}" type="presParOf" srcId="{07D78C97-9FDE-4EAF-9D74-7A07ACBCE910}" destId="{B307984C-016B-40C7-803F-F659C19D4F8B}" srcOrd="16" destOrd="0" presId="urn:microsoft.com/office/officeart/2005/8/layout/b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CC217-0DE0-4787-9BF5-A7F3211755B4}">
      <dsp:nvSpPr>
        <dsp:cNvPr id="0" name=""/>
        <dsp:cNvSpPr/>
      </dsp:nvSpPr>
      <dsp:spPr>
        <a:xfrm>
          <a:off x="0" y="215602"/>
          <a:ext cx="1974465" cy="1974465"/>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8661" tIns="25400" rIns="108661" bIns="254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2"/>
              </a:solidFill>
            </a:rPr>
            <a:t>No Special needs identified</a:t>
          </a:r>
          <a:endParaRPr lang="en-US" sz="2000" kern="1200" dirty="0">
            <a:solidFill>
              <a:schemeClr val="bg2"/>
            </a:solidFill>
          </a:endParaRPr>
        </a:p>
      </dsp:txBody>
      <dsp:txXfrm>
        <a:off x="289154" y="504756"/>
        <a:ext cx="1396157" cy="1396157"/>
      </dsp:txXfrm>
    </dsp:sp>
    <dsp:sp modelId="{CD013F0D-97CE-42F7-99CD-6D8F8C3435CD}">
      <dsp:nvSpPr>
        <dsp:cNvPr id="0" name=""/>
        <dsp:cNvSpPr/>
      </dsp:nvSpPr>
      <dsp:spPr>
        <a:xfrm>
          <a:off x="1296647" y="1321934"/>
          <a:ext cx="2269924" cy="2072043"/>
        </a:xfrm>
        <a:prstGeom prst="ellipse">
          <a:avLst/>
        </a:prstGeom>
        <a:solidFill>
          <a:schemeClr val="accent4">
            <a:alpha val="50000"/>
            <a:hueOff val="1200000"/>
            <a:satOff val="33333"/>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8661" tIns="25400" rIns="108661"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2"/>
              </a:solidFill>
            </a:rPr>
            <a:t>Input data in Child Plus</a:t>
          </a:r>
        </a:p>
      </dsp:txBody>
      <dsp:txXfrm>
        <a:off x="1629070" y="1625378"/>
        <a:ext cx="1605078" cy="1465155"/>
      </dsp:txXfrm>
    </dsp:sp>
    <dsp:sp modelId="{71793EB2-BA7C-43B1-8981-63F62330DE80}">
      <dsp:nvSpPr>
        <dsp:cNvPr id="0" name=""/>
        <dsp:cNvSpPr/>
      </dsp:nvSpPr>
      <dsp:spPr>
        <a:xfrm>
          <a:off x="3269296" y="2042170"/>
          <a:ext cx="2714791" cy="2431337"/>
        </a:xfrm>
        <a:prstGeom prst="ellipse">
          <a:avLst/>
        </a:prstGeom>
        <a:solidFill>
          <a:schemeClr val="accent4">
            <a:alpha val="50000"/>
            <a:hueOff val="2400000"/>
            <a:satOff val="66667"/>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8661" tIns="25400" rIns="108661"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2"/>
              </a:solidFill>
            </a:rPr>
            <a:t>File/upload Child Nutrition Screening Form as indicated in the Child and Family File</a:t>
          </a:r>
        </a:p>
      </dsp:txBody>
      <dsp:txXfrm>
        <a:off x="3666868" y="2398231"/>
        <a:ext cx="1919647" cy="1719215"/>
      </dsp:txXfrm>
    </dsp:sp>
    <dsp:sp modelId="{43B6BE5C-08B6-4A00-8D92-5DDEA3BC23ED}">
      <dsp:nvSpPr>
        <dsp:cNvPr id="0" name=""/>
        <dsp:cNvSpPr/>
      </dsp:nvSpPr>
      <dsp:spPr>
        <a:xfrm>
          <a:off x="5714644" y="2815568"/>
          <a:ext cx="2907637" cy="2411395"/>
        </a:xfrm>
        <a:prstGeom prst="ellipse">
          <a:avLst/>
        </a:prstGeom>
        <a:solidFill>
          <a:schemeClr val="accent4">
            <a:alpha val="50000"/>
            <a:hueOff val="3600000"/>
            <a:satOff val="100000"/>
            <a:lumOff val="41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8661" tIns="25400" rIns="108661" bIns="254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2"/>
              </a:solidFill>
            </a:rPr>
            <a:t>Inform parent/guardian to advise you of any changes in the child’s needs immediately </a:t>
          </a:r>
          <a:endParaRPr lang="en-US" sz="2000" kern="1200" dirty="0">
            <a:solidFill>
              <a:schemeClr val="bg2"/>
            </a:solidFill>
          </a:endParaRPr>
        </a:p>
      </dsp:txBody>
      <dsp:txXfrm>
        <a:off x="6140458" y="3168709"/>
        <a:ext cx="2056009" cy="17051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1B87A-6CEB-4D4B-96F5-0987979D4874}">
      <dsp:nvSpPr>
        <dsp:cNvPr id="0" name=""/>
        <dsp:cNvSpPr/>
      </dsp:nvSpPr>
      <dsp:spPr>
        <a:xfrm>
          <a:off x="0" y="0"/>
          <a:ext cx="2854475" cy="16019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Child Nutrition Screening/ forms identify food allergies, restrictions, intolerances or special infant formula </a:t>
          </a:r>
        </a:p>
      </dsp:txBody>
      <dsp:txXfrm>
        <a:off x="418028" y="234600"/>
        <a:ext cx="2018419" cy="1132748"/>
      </dsp:txXfrm>
    </dsp:sp>
    <dsp:sp modelId="{43FE88BE-880F-46E8-8E45-62B80CC03CB6}">
      <dsp:nvSpPr>
        <dsp:cNvPr id="0" name=""/>
        <dsp:cNvSpPr/>
      </dsp:nvSpPr>
      <dsp:spPr>
        <a:xfrm rot="10281205">
          <a:off x="1306884" y="1699581"/>
          <a:ext cx="251630" cy="489989"/>
        </a:xfrm>
        <a:prstGeom prst="triangl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E12DBF-3E02-44B7-BA7A-9D58687E1943}">
      <dsp:nvSpPr>
        <dsp:cNvPr id="0" name=""/>
        <dsp:cNvSpPr/>
      </dsp:nvSpPr>
      <dsp:spPr>
        <a:xfrm>
          <a:off x="64969" y="2312485"/>
          <a:ext cx="3416446" cy="152699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CM notify NS within 48 hours of concern; follow-up with in-house referral; enter data into child plus; NS has respond immediately and follow-up</a:t>
          </a:r>
        </a:p>
      </dsp:txBody>
      <dsp:txXfrm>
        <a:off x="565296" y="2536108"/>
        <a:ext cx="2415792" cy="1079746"/>
      </dsp:txXfrm>
    </dsp:sp>
    <dsp:sp modelId="{5861CE49-7A88-40EB-AA05-3ADBAD90CEFF}">
      <dsp:nvSpPr>
        <dsp:cNvPr id="0" name=""/>
        <dsp:cNvSpPr/>
      </dsp:nvSpPr>
      <dsp:spPr>
        <a:xfrm rot="11212957">
          <a:off x="1011462" y="3966567"/>
          <a:ext cx="359653" cy="279205"/>
        </a:xfrm>
        <a:prstGeom prst="triangl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E514A2-DFAF-4686-A2DA-B7A5F0EAFDB9}">
      <dsp:nvSpPr>
        <dsp:cNvPr id="0" name=""/>
        <dsp:cNvSpPr/>
      </dsp:nvSpPr>
      <dsp:spPr>
        <a:xfrm>
          <a:off x="380999" y="4286615"/>
          <a:ext cx="1648599" cy="89064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Initiate and obtain health care plans</a:t>
          </a:r>
        </a:p>
      </dsp:txBody>
      <dsp:txXfrm>
        <a:off x="622431" y="4417046"/>
        <a:ext cx="1165735" cy="629779"/>
      </dsp:txXfrm>
    </dsp:sp>
    <dsp:sp modelId="{AA6765C8-78C4-4EF1-BE5A-526602C4490C}">
      <dsp:nvSpPr>
        <dsp:cNvPr id="0" name=""/>
        <dsp:cNvSpPr/>
      </dsp:nvSpPr>
      <dsp:spPr>
        <a:xfrm rot="5132678">
          <a:off x="2383338" y="4438993"/>
          <a:ext cx="286092" cy="650521"/>
        </a:xfrm>
        <a:prstGeom prst="triangl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2A3B14-B888-48A8-A5EA-97C0821DB62C}">
      <dsp:nvSpPr>
        <dsp:cNvPr id="0" name=""/>
        <dsp:cNvSpPr/>
      </dsp:nvSpPr>
      <dsp:spPr>
        <a:xfrm>
          <a:off x="2971802" y="3829413"/>
          <a:ext cx="2056539" cy="136951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CM will verbally and in writing alert all center staff and NS</a:t>
          </a:r>
        </a:p>
      </dsp:txBody>
      <dsp:txXfrm>
        <a:off x="3272975" y="4029974"/>
        <a:ext cx="1454193" cy="968397"/>
      </dsp:txXfrm>
    </dsp:sp>
    <dsp:sp modelId="{DCEE89F7-1214-414A-9F07-0CD098EBF03A}">
      <dsp:nvSpPr>
        <dsp:cNvPr id="0" name=""/>
        <dsp:cNvSpPr/>
      </dsp:nvSpPr>
      <dsp:spPr>
        <a:xfrm rot="2486378">
          <a:off x="4757848" y="3466084"/>
          <a:ext cx="343085" cy="471510"/>
        </a:xfrm>
        <a:prstGeom prst="triangl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531A95-8025-49BE-B142-F85584C0F821}">
      <dsp:nvSpPr>
        <dsp:cNvPr id="0" name=""/>
        <dsp:cNvSpPr/>
      </dsp:nvSpPr>
      <dsp:spPr>
        <a:xfrm>
          <a:off x="4456536" y="2139587"/>
          <a:ext cx="2096663" cy="1340213"/>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Document action taken  in family file Child Plus/narrative noted</a:t>
          </a:r>
        </a:p>
      </dsp:txBody>
      <dsp:txXfrm>
        <a:off x="4763585" y="2335857"/>
        <a:ext cx="1482565" cy="947673"/>
      </dsp:txXfrm>
    </dsp:sp>
    <dsp:sp modelId="{5A9119D5-1C96-4B0E-A677-2FB4DB499E3D}">
      <dsp:nvSpPr>
        <dsp:cNvPr id="0" name=""/>
        <dsp:cNvSpPr/>
      </dsp:nvSpPr>
      <dsp:spPr>
        <a:xfrm rot="20708200">
          <a:off x="5107905" y="1789051"/>
          <a:ext cx="334727" cy="311033"/>
        </a:xfrm>
        <a:prstGeom prst="triangl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06F152-2846-4D78-B160-6EC0F7B09D0B}">
      <dsp:nvSpPr>
        <dsp:cNvPr id="0" name=""/>
        <dsp:cNvSpPr/>
      </dsp:nvSpPr>
      <dsp:spPr>
        <a:xfrm>
          <a:off x="3747085" y="0"/>
          <a:ext cx="2493230" cy="176725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Get a copy of the menu before enrolling child to food service staff; Contact NS regarding short-term exclusion</a:t>
          </a:r>
        </a:p>
      </dsp:txBody>
      <dsp:txXfrm>
        <a:off x="4112210" y="258808"/>
        <a:ext cx="1762980" cy="1249636"/>
      </dsp:txXfrm>
    </dsp:sp>
    <dsp:sp modelId="{8667F688-1352-4ACB-95A0-D7CCEA0B8CAC}">
      <dsp:nvSpPr>
        <dsp:cNvPr id="0" name=""/>
        <dsp:cNvSpPr/>
      </dsp:nvSpPr>
      <dsp:spPr>
        <a:xfrm rot="5454138">
          <a:off x="6502052" y="548100"/>
          <a:ext cx="301548" cy="535461"/>
        </a:xfrm>
        <a:prstGeom prst="triangl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71B6D9-DC57-4588-AAA7-A077A1790CE6}">
      <dsp:nvSpPr>
        <dsp:cNvPr id="0" name=""/>
        <dsp:cNvSpPr/>
      </dsp:nvSpPr>
      <dsp:spPr>
        <a:xfrm>
          <a:off x="6906597" y="254970"/>
          <a:ext cx="1780202" cy="134560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NS will obtain and provide copy of special diet menu</a:t>
          </a:r>
        </a:p>
      </dsp:txBody>
      <dsp:txXfrm>
        <a:off x="7167302" y="452029"/>
        <a:ext cx="1258792" cy="951484"/>
      </dsp:txXfrm>
    </dsp:sp>
    <dsp:sp modelId="{A63F76CB-29C0-46AC-B9CE-66ADFF35FFDF}">
      <dsp:nvSpPr>
        <dsp:cNvPr id="0" name=""/>
        <dsp:cNvSpPr/>
      </dsp:nvSpPr>
      <dsp:spPr>
        <a:xfrm rot="10917427">
          <a:off x="7626038" y="1733276"/>
          <a:ext cx="249971" cy="493807"/>
        </a:xfrm>
        <a:prstGeom prst="triangl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FB34F4-BD2E-45CB-A747-883F973285EC}">
      <dsp:nvSpPr>
        <dsp:cNvPr id="0" name=""/>
        <dsp:cNvSpPr/>
      </dsp:nvSpPr>
      <dsp:spPr>
        <a:xfrm>
          <a:off x="6934203" y="2312371"/>
          <a:ext cx="1591239" cy="114493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In-House Staffing with parent for menu approval</a:t>
          </a:r>
        </a:p>
      </dsp:txBody>
      <dsp:txXfrm>
        <a:off x="7167235" y="2480042"/>
        <a:ext cx="1125175" cy="809588"/>
      </dsp:txXfrm>
    </dsp:sp>
    <dsp:sp modelId="{2FC60AC5-8092-45F8-BA28-CCC1D2438587}">
      <dsp:nvSpPr>
        <dsp:cNvPr id="0" name=""/>
        <dsp:cNvSpPr/>
      </dsp:nvSpPr>
      <dsp:spPr>
        <a:xfrm rot="10801823" flipH="1">
          <a:off x="7544786" y="3757299"/>
          <a:ext cx="384657" cy="356729"/>
        </a:xfrm>
        <a:prstGeom prst="triangl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07984C-016B-40C7-803F-F659C19D4F8B}">
      <dsp:nvSpPr>
        <dsp:cNvPr id="0" name=""/>
        <dsp:cNvSpPr/>
      </dsp:nvSpPr>
      <dsp:spPr>
        <a:xfrm>
          <a:off x="6774851" y="4317179"/>
          <a:ext cx="1911948" cy="91522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2"/>
              </a:solidFill>
            </a:rPr>
            <a:t>Ensure NS receives the special diet order form</a:t>
          </a:r>
        </a:p>
      </dsp:txBody>
      <dsp:txXfrm>
        <a:off x="7054849" y="4451210"/>
        <a:ext cx="1351952" cy="647158"/>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48725D-B7DA-43CA-9845-3C809FCC941B}" type="datetimeFigureOut">
              <a:rPr lang="en-US" smtClean="0"/>
              <a:t>8/25/2020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78BF69-D891-470E-B072-08F0C00E9783}" type="slidenum">
              <a:rPr lang="en-US" smtClean="0"/>
              <a:t>‹#›</a:t>
            </a:fld>
            <a:endParaRPr lang="en-US"/>
          </a:p>
        </p:txBody>
      </p:sp>
    </p:spTree>
    <p:extLst>
      <p:ext uri="{BB962C8B-B14F-4D97-AF65-F5344CB8AC3E}">
        <p14:creationId xmlns:p14="http://schemas.microsoft.com/office/powerpoint/2010/main" val="3672618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A98212-E54F-4072-9FBC-4B03D170C298}"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09B60E0-BDD2-4C33-93B5-DAAE516CB094}"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9829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PROMIS </a:t>
            </a:r>
            <a:r>
              <a:rPr lang="en-US" dirty="0">
                <a:sym typeface="Wingdings" pitchFamily="2" charset="2"/>
              </a:rPr>
              <a:t></a:t>
            </a:r>
            <a:r>
              <a:rPr lang="en-US" baseline="0" dirty="0">
                <a:sym typeface="Wingdings" pitchFamily="2" charset="2"/>
              </a:rPr>
              <a:t> Nutrition Screening Form</a:t>
            </a:r>
            <a:endParaRPr lang="en-US" dirty="0"/>
          </a:p>
        </p:txBody>
      </p:sp>
      <p:sp>
        <p:nvSpPr>
          <p:cNvPr id="4" name="Slide Number Placeholder 3"/>
          <p:cNvSpPr>
            <a:spLocks noGrp="1"/>
          </p:cNvSpPr>
          <p:nvPr>
            <p:ph type="sldNum" sz="quarter" idx="10"/>
          </p:nvPr>
        </p:nvSpPr>
        <p:spPr/>
        <p:txBody>
          <a:bodyPr/>
          <a:lstStyle/>
          <a:p>
            <a:fld id="{F09B60E0-BDD2-4C33-93B5-DAAE516CB094}"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Short Term Exclusion</a:t>
            </a:r>
            <a:r>
              <a:rPr lang="en-US" baseline="0" dirty="0"/>
              <a:t> </a:t>
            </a:r>
            <a:r>
              <a:rPr lang="en-US" baseline="0" dirty="0">
                <a:sym typeface="Wingdings" pitchFamily="2" charset="2"/>
              </a:rPr>
              <a:t> Will usually occur if a child has multiple allergies; short term exclusion will occur for about a day or two until the menu is ready</a:t>
            </a:r>
          </a:p>
          <a:p>
            <a:r>
              <a:rPr lang="en-US" baseline="0" dirty="0">
                <a:sym typeface="Wingdings" pitchFamily="2" charset="2"/>
              </a:rPr>
              <a:t>***In-house staffing should still occur for infant formulas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09B60E0-BDD2-4C33-93B5-DAAE516CB094}"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Table Food </a:t>
            </a:r>
            <a:r>
              <a:rPr lang="en-US" dirty="0">
                <a:sym typeface="Wingdings" pitchFamily="2" charset="2"/>
              </a:rPr>
              <a:t> meaning</a:t>
            </a:r>
            <a:r>
              <a:rPr lang="en-US" baseline="0" dirty="0">
                <a:sym typeface="Wingdings" pitchFamily="2" charset="2"/>
              </a:rPr>
              <a:t> items not on </a:t>
            </a:r>
            <a:r>
              <a:rPr lang="en-US" baseline="0">
                <a:sym typeface="Wingdings" pitchFamily="2" charset="2"/>
              </a:rPr>
              <a:t>the infant menu</a:t>
            </a:r>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09B60E0-BDD2-4C33-93B5-DAAE516CB094}"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Table Food </a:t>
            </a:r>
            <a:r>
              <a:rPr lang="en-US" dirty="0">
                <a:sym typeface="Wingdings" pitchFamily="2" charset="2"/>
              </a:rPr>
              <a:t> meaning</a:t>
            </a:r>
            <a:r>
              <a:rPr lang="en-US" baseline="0" dirty="0">
                <a:sym typeface="Wingdings" pitchFamily="2" charset="2"/>
              </a:rPr>
              <a:t> items not on the infant menu</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09B60E0-BDD2-4C33-93B5-DAAE516CB094}"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TMC Form H-034</a:t>
            </a: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A98212-E54F-4072-9FBC-4B03D170C298}"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09B60E0-BDD2-4C33-93B5-DAAE516CB094}"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A98212-E54F-4072-9FBC-4B03D170C298}"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8/25/2020</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813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9423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6020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5746" name="Rectangle 2"/>
          <p:cNvSpPr>
            <a:spLocks noGrp="1" noChangeArrowheads="1"/>
          </p:cNvSpPr>
          <p:nvPr>
            <p:ph type="ctrTitle"/>
          </p:nvPr>
        </p:nvSpPr>
        <p:spPr>
          <a:xfrm>
            <a:off x="4673600" y="2438400"/>
            <a:ext cx="7010400" cy="914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defRPr sz="4000">
                <a:solidFill>
                  <a:schemeClr val="tx1"/>
                </a:solidFill>
              </a:defRPr>
            </a:lvl1pPr>
          </a:lstStyle>
          <a:p>
            <a:pPr lvl="0"/>
            <a:r>
              <a:rPr lang="en-US" altLang="en-US" noProof="0"/>
              <a:t>Click to edit Master title style</a:t>
            </a:r>
          </a:p>
        </p:txBody>
      </p:sp>
      <p:sp>
        <p:nvSpPr>
          <p:cNvPr id="415747" name="Rectangle 3"/>
          <p:cNvSpPr>
            <a:spLocks noGrp="1" noChangeArrowheads="1"/>
          </p:cNvSpPr>
          <p:nvPr>
            <p:ph type="subTitle" idx="1"/>
          </p:nvPr>
        </p:nvSpPr>
        <p:spPr>
          <a:xfrm>
            <a:off x="4673600" y="3276600"/>
            <a:ext cx="7010400" cy="749300"/>
          </a:xfrm>
        </p:spPr>
        <p:txBody>
          <a:bodyPr/>
          <a:lstStyle>
            <a:lvl1pPr marL="0" indent="0" algn="ctr">
              <a:buFont typeface="Wingdings" pitchFamily="2" charset="2"/>
              <a:buNone/>
              <a:defRPr>
                <a:effectLst/>
              </a:defRPr>
            </a:lvl1pPr>
          </a:lstStyle>
          <a:p>
            <a:pPr lvl="0"/>
            <a:r>
              <a:rPr lang="en-US" altLang="en-US" noProof="0"/>
              <a:t>Click to edit Master subtitle style</a:t>
            </a:r>
          </a:p>
        </p:txBody>
      </p:sp>
      <p:sp>
        <p:nvSpPr>
          <p:cNvPr id="4"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alt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alt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fld id="{649A6F58-E3FD-4C32-9A61-A0A35F5E8D47}" type="slidenum">
              <a:rPr lang="en-US" altLang="en-US"/>
              <a:pPr>
                <a:defRPr/>
              </a:pPr>
              <a:t>‹#›</a:t>
            </a:fld>
            <a:endParaRPr lang="en-US" altLang="en-US"/>
          </a:p>
        </p:txBody>
      </p:sp>
    </p:spTree>
    <p:extLst>
      <p:ext uri="{BB962C8B-B14F-4D97-AF65-F5344CB8AC3E}">
        <p14:creationId xmlns:p14="http://schemas.microsoft.com/office/powerpoint/2010/main" val="49793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409CA4-C450-4515-A295-E15514DF7DB2}" type="slidenum">
              <a:rPr lang="en-US" altLang="en-US"/>
              <a:pPr>
                <a:defRPr/>
              </a:pPr>
              <a:t>‹#›</a:t>
            </a:fld>
            <a:endParaRPr lang="en-US" altLang="en-US"/>
          </a:p>
        </p:txBody>
      </p:sp>
    </p:spTree>
    <p:extLst>
      <p:ext uri="{BB962C8B-B14F-4D97-AF65-F5344CB8AC3E}">
        <p14:creationId xmlns:p14="http://schemas.microsoft.com/office/powerpoint/2010/main" val="3423607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787CB5-AE4E-474F-8486-7A3ABBFDCB96}" type="slidenum">
              <a:rPr lang="en-US" altLang="en-US"/>
              <a:pPr>
                <a:defRPr/>
              </a:pPr>
              <a:t>‹#›</a:t>
            </a:fld>
            <a:endParaRPr lang="en-US" altLang="en-US"/>
          </a:p>
        </p:txBody>
      </p:sp>
    </p:spTree>
    <p:extLst>
      <p:ext uri="{BB962C8B-B14F-4D97-AF65-F5344CB8AC3E}">
        <p14:creationId xmlns:p14="http://schemas.microsoft.com/office/powerpoint/2010/main" val="3734153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19200" y="1676400"/>
            <a:ext cx="50292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1600" y="1676400"/>
            <a:ext cx="50292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620F167-9643-4BA4-9879-CE4A5032BCBB}" type="slidenum">
              <a:rPr lang="en-US" altLang="en-US"/>
              <a:pPr>
                <a:defRPr/>
              </a:pPr>
              <a:t>‹#›</a:t>
            </a:fld>
            <a:endParaRPr lang="en-US" altLang="en-US"/>
          </a:p>
        </p:txBody>
      </p:sp>
    </p:spTree>
    <p:extLst>
      <p:ext uri="{BB962C8B-B14F-4D97-AF65-F5344CB8AC3E}">
        <p14:creationId xmlns:p14="http://schemas.microsoft.com/office/powerpoint/2010/main" val="34200225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A235D70-57ED-4C8A-9823-400D4C92C3B7}" type="slidenum">
              <a:rPr lang="en-US" altLang="en-US"/>
              <a:pPr>
                <a:defRPr/>
              </a:pPr>
              <a:t>‹#›</a:t>
            </a:fld>
            <a:endParaRPr lang="en-US" altLang="en-US"/>
          </a:p>
        </p:txBody>
      </p:sp>
    </p:spTree>
    <p:extLst>
      <p:ext uri="{BB962C8B-B14F-4D97-AF65-F5344CB8AC3E}">
        <p14:creationId xmlns:p14="http://schemas.microsoft.com/office/powerpoint/2010/main" val="399268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957C389-CA3D-46FF-AB67-ED81FC51B553}" type="slidenum">
              <a:rPr lang="en-US" altLang="en-US"/>
              <a:pPr>
                <a:defRPr/>
              </a:pPr>
              <a:t>‹#›</a:t>
            </a:fld>
            <a:endParaRPr lang="en-US" altLang="en-US"/>
          </a:p>
        </p:txBody>
      </p:sp>
    </p:spTree>
    <p:extLst>
      <p:ext uri="{BB962C8B-B14F-4D97-AF65-F5344CB8AC3E}">
        <p14:creationId xmlns:p14="http://schemas.microsoft.com/office/powerpoint/2010/main" val="31370989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D1A95BD-B4C2-4A48-B435-D3500B5D30B2}" type="slidenum">
              <a:rPr lang="en-US" altLang="en-US"/>
              <a:pPr>
                <a:defRPr/>
              </a:pPr>
              <a:t>‹#›</a:t>
            </a:fld>
            <a:endParaRPr lang="en-US" altLang="en-US"/>
          </a:p>
        </p:txBody>
      </p:sp>
    </p:spTree>
    <p:extLst>
      <p:ext uri="{BB962C8B-B14F-4D97-AF65-F5344CB8AC3E}">
        <p14:creationId xmlns:p14="http://schemas.microsoft.com/office/powerpoint/2010/main" val="31406363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810046D-662B-4C2A-8141-B019BC63F0C5}" type="slidenum">
              <a:rPr lang="en-US" altLang="en-US"/>
              <a:pPr>
                <a:defRPr/>
              </a:pPr>
              <a:t>‹#›</a:t>
            </a:fld>
            <a:endParaRPr lang="en-US" altLang="en-US"/>
          </a:p>
        </p:txBody>
      </p:sp>
    </p:spTree>
    <p:extLst>
      <p:ext uri="{BB962C8B-B14F-4D97-AF65-F5344CB8AC3E}">
        <p14:creationId xmlns:p14="http://schemas.microsoft.com/office/powerpoint/2010/main" val="173182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8/25/2020</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4880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A585D15-A60F-4BAC-9A98-DE7380DC6E8D}" type="slidenum">
              <a:rPr lang="en-US" altLang="en-US"/>
              <a:pPr>
                <a:defRPr/>
              </a:pPr>
              <a:t>‹#›</a:t>
            </a:fld>
            <a:endParaRPr lang="en-US" altLang="en-US"/>
          </a:p>
        </p:txBody>
      </p:sp>
    </p:spTree>
    <p:extLst>
      <p:ext uri="{BB962C8B-B14F-4D97-AF65-F5344CB8AC3E}">
        <p14:creationId xmlns:p14="http://schemas.microsoft.com/office/powerpoint/2010/main" val="2359569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7166C7F-5581-4EAE-96C3-3C3D4E74CCBD}" type="slidenum">
              <a:rPr lang="en-US" altLang="en-US"/>
              <a:pPr>
                <a:defRPr/>
              </a:pPr>
              <a:t>‹#›</a:t>
            </a:fld>
            <a:endParaRPr lang="en-US" altLang="en-US"/>
          </a:p>
        </p:txBody>
      </p:sp>
    </p:spTree>
    <p:extLst>
      <p:ext uri="{BB962C8B-B14F-4D97-AF65-F5344CB8AC3E}">
        <p14:creationId xmlns:p14="http://schemas.microsoft.com/office/powerpoint/2010/main" val="29405156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15400" y="152400"/>
            <a:ext cx="2565400" cy="6248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152400"/>
            <a:ext cx="7493000" cy="624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A1FAF9C-DCD6-4266-9033-E815D13D85EC}" type="slidenum">
              <a:rPr lang="en-US" altLang="en-US"/>
              <a:pPr>
                <a:defRPr/>
              </a:pPr>
              <a:t>‹#›</a:t>
            </a:fld>
            <a:endParaRPr lang="en-US" altLang="en-US"/>
          </a:p>
        </p:txBody>
      </p:sp>
    </p:spTree>
    <p:extLst>
      <p:ext uri="{BB962C8B-B14F-4D97-AF65-F5344CB8AC3E}">
        <p14:creationId xmlns:p14="http://schemas.microsoft.com/office/powerpoint/2010/main" val="207193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2407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601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32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013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7763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4928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8/25/2020</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312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8/25/2020</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400811588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2" r:id="rId7"/>
    <p:sldLayoutId id="2147483703" r:id="rId8"/>
    <p:sldLayoutId id="2147483704" r:id="rId9"/>
    <p:sldLayoutId id="2147483705"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19200" y="152400"/>
            <a:ext cx="10261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title style</a:t>
            </a:r>
          </a:p>
        </p:txBody>
      </p:sp>
      <p:sp>
        <p:nvSpPr>
          <p:cNvPr id="414723" name="Rectangle 3"/>
          <p:cNvSpPr>
            <a:spLocks noGrp="1" noChangeArrowheads="1"/>
          </p:cNvSpPr>
          <p:nvPr>
            <p:ph type="body" idx="1"/>
          </p:nvPr>
        </p:nvSpPr>
        <p:spPr bwMode="auto">
          <a:xfrm>
            <a:off x="1219200" y="1676400"/>
            <a:ext cx="102616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4724"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smtClean="0"/>
            </a:lvl1pPr>
          </a:lstStyle>
          <a:p>
            <a:pPr>
              <a:defRPr/>
            </a:pPr>
            <a:endParaRPr lang="en-US" altLang="en-US"/>
          </a:p>
        </p:txBody>
      </p:sp>
      <p:sp>
        <p:nvSpPr>
          <p:cNvPr id="414725"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414726"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70E4B48A-CBBA-49DE-81C2-0E3712A8E5D2}" type="slidenum">
              <a:rPr lang="en-US" altLang="en-US"/>
              <a:pPr>
                <a:defRPr/>
              </a:pPr>
              <a:t>‹#›</a:t>
            </a:fld>
            <a:endParaRPr lang="en-US" altLang="en-US"/>
          </a:p>
        </p:txBody>
      </p:sp>
    </p:spTree>
    <p:extLst>
      <p:ext uri="{BB962C8B-B14F-4D97-AF65-F5344CB8AC3E}">
        <p14:creationId xmlns:p14="http://schemas.microsoft.com/office/powerpoint/2010/main" val="3539408175"/>
      </p:ext>
    </p:extLst>
  </p:cSld>
  <p:clrMap bg1="dk2" tx1="lt1" bg2="dk1"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ahoma" pitchFamily="34" charset="0"/>
        </a:defRPr>
      </a:lvl2pPr>
      <a:lvl3pPr algn="ctr" rtl="0" eaLnBrk="1" fontAlgn="base" hangingPunct="1">
        <a:spcBef>
          <a:spcPct val="0"/>
        </a:spcBef>
        <a:spcAft>
          <a:spcPct val="0"/>
        </a:spcAft>
        <a:defRPr kumimoji="1" sz="4400">
          <a:solidFill>
            <a:schemeClr val="tx2"/>
          </a:solidFill>
          <a:latin typeface="Tahoma" pitchFamily="34" charset="0"/>
        </a:defRPr>
      </a:lvl3pPr>
      <a:lvl4pPr algn="ctr" rtl="0" eaLnBrk="1" fontAlgn="base" hangingPunct="1">
        <a:spcBef>
          <a:spcPct val="0"/>
        </a:spcBef>
        <a:spcAft>
          <a:spcPct val="0"/>
        </a:spcAft>
        <a:defRPr kumimoji="1" sz="4400">
          <a:solidFill>
            <a:schemeClr val="tx2"/>
          </a:solidFill>
          <a:latin typeface="Tahoma" pitchFamily="34" charset="0"/>
        </a:defRPr>
      </a:lvl4pPr>
      <a:lvl5pPr algn="ctr" rtl="0" eaLnBrk="1" fontAlgn="base" hangingPunct="1">
        <a:spcBef>
          <a:spcPct val="0"/>
        </a:spcBef>
        <a:spcAft>
          <a:spcPct val="0"/>
        </a:spcAft>
        <a:defRPr kumimoji="1" sz="4400">
          <a:solidFill>
            <a:schemeClr val="tx2"/>
          </a:solidFill>
          <a:latin typeface="Tahoma" pitchFamily="34" charset="0"/>
        </a:defRPr>
      </a:lvl5pPr>
      <a:lvl6pPr marL="457200" algn="ctr" rtl="0" eaLnBrk="1" fontAlgn="base" hangingPunct="1">
        <a:spcBef>
          <a:spcPct val="0"/>
        </a:spcBef>
        <a:spcAft>
          <a:spcPct val="0"/>
        </a:spcAft>
        <a:defRPr kumimoji="1" sz="4400">
          <a:solidFill>
            <a:schemeClr val="tx2"/>
          </a:solidFill>
          <a:latin typeface="Tahoma" pitchFamily="34" charset="0"/>
        </a:defRPr>
      </a:lvl6pPr>
      <a:lvl7pPr marL="914400" algn="ctr" rtl="0" eaLnBrk="1" fontAlgn="base" hangingPunct="1">
        <a:spcBef>
          <a:spcPct val="0"/>
        </a:spcBef>
        <a:spcAft>
          <a:spcPct val="0"/>
        </a:spcAft>
        <a:defRPr kumimoji="1" sz="4400">
          <a:solidFill>
            <a:schemeClr val="tx2"/>
          </a:solidFill>
          <a:latin typeface="Tahoma" pitchFamily="34" charset="0"/>
        </a:defRPr>
      </a:lvl7pPr>
      <a:lvl8pPr marL="1371600" algn="ctr" rtl="0" eaLnBrk="1" fontAlgn="base" hangingPunct="1">
        <a:spcBef>
          <a:spcPct val="0"/>
        </a:spcBef>
        <a:spcAft>
          <a:spcPct val="0"/>
        </a:spcAft>
        <a:defRPr kumimoji="1" sz="4400">
          <a:solidFill>
            <a:schemeClr val="tx2"/>
          </a:solidFill>
          <a:latin typeface="Tahoma" pitchFamily="34" charset="0"/>
        </a:defRPr>
      </a:lvl8pPr>
      <a:lvl9pPr marL="1828800" algn="ctr" rtl="0" eaLnBrk="1" fontAlgn="base" hangingPunct="1">
        <a:spcBef>
          <a:spcPct val="0"/>
        </a:spcBef>
        <a:spcAft>
          <a:spcPct val="0"/>
        </a:spcAft>
        <a:defRPr kumimoji="1"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rgbClr val="FFCC00"/>
        </a:buClr>
        <a:buSzPct val="75000"/>
        <a:buFont typeface="Wingdings"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rgbClr val="FFCC00"/>
        </a:buClr>
        <a:buSzPct val="75000"/>
        <a:buFont typeface="Wingdings" pitchFamily="2" charset="2"/>
        <a:buChar char="n"/>
        <a:defRPr kumimoji="1"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FFCC00"/>
        </a:buClr>
        <a:buSzPct val="75000"/>
        <a:buFont typeface="Wingdings" pitchFamily="2" charset="2"/>
        <a:buChar char="n"/>
        <a:defRPr kumimoji="1" sz="2400">
          <a:solidFill>
            <a:schemeClr val="tx1"/>
          </a:solidFill>
          <a:effectLst>
            <a:outerShdw blurRad="38100" dist="38100" dir="2700000" algn="tl">
              <a:srgbClr val="000000"/>
            </a:outerShdw>
          </a:effectLst>
          <a:latin typeface="+mn-lt"/>
        </a:defRPr>
      </a:lvl3pPr>
      <a:lvl4pPr marL="1562100" indent="-228600" algn="l" rtl="0" eaLnBrk="1" fontAlgn="base" hangingPunct="1">
        <a:spcBef>
          <a:spcPct val="20000"/>
        </a:spcBef>
        <a:spcAft>
          <a:spcPct val="0"/>
        </a:spcAft>
        <a:buClr>
          <a:srgbClr val="FFCC00"/>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4pPr>
      <a:lvl5pPr marL="1981200" indent="-228600" algn="l" rtl="0" eaLnBrk="1" fontAlgn="base" hangingPunct="1">
        <a:spcBef>
          <a:spcPct val="20000"/>
        </a:spcBef>
        <a:spcAft>
          <a:spcPct val="0"/>
        </a:spcAft>
        <a:buClr>
          <a:srgbClr val="FFCC00"/>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5pPr>
      <a:lvl6pPr marL="2438400" indent="-228600" algn="l" rtl="0" eaLnBrk="1" fontAlgn="base" hangingPunct="1">
        <a:spcBef>
          <a:spcPct val="20000"/>
        </a:spcBef>
        <a:spcAft>
          <a:spcPct val="0"/>
        </a:spcAft>
        <a:buClr>
          <a:srgbClr val="FFCC00"/>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6pPr>
      <a:lvl7pPr marL="2895600" indent="-228600" algn="l" rtl="0" eaLnBrk="1" fontAlgn="base" hangingPunct="1">
        <a:spcBef>
          <a:spcPct val="20000"/>
        </a:spcBef>
        <a:spcAft>
          <a:spcPct val="0"/>
        </a:spcAft>
        <a:buClr>
          <a:srgbClr val="FFCC00"/>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7pPr>
      <a:lvl8pPr marL="3352800" indent="-228600" algn="l" rtl="0" eaLnBrk="1" fontAlgn="base" hangingPunct="1">
        <a:spcBef>
          <a:spcPct val="20000"/>
        </a:spcBef>
        <a:spcAft>
          <a:spcPct val="0"/>
        </a:spcAft>
        <a:buClr>
          <a:srgbClr val="FFCC00"/>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8pPr>
      <a:lvl9pPr marL="3810000" indent="-228600" algn="l" rtl="0" eaLnBrk="1" fontAlgn="base" hangingPunct="1">
        <a:spcBef>
          <a:spcPct val="20000"/>
        </a:spcBef>
        <a:spcAft>
          <a:spcPct val="0"/>
        </a:spcAft>
        <a:buClr>
          <a:srgbClr val="FFCC00"/>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t&amp;rct=j&amp;q=&amp;esrc=s&amp;frm=1&amp;source=images&amp;cd=&amp;cad=rja&amp;uact=8&amp;ved=0CAQQjRw&amp;url=http://www.timigustafson.com/2008/reading-labels-cracking-the-code-page-two/&amp;ei=hgkZU_3uGePU2AXsy4DIAQ&amp;usg=AFQjCNF-NaG2TOCldbVebeEkTB7kYqv5UA&amp;bvm=bv.62578216,d.b2I"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orange, fruit&#10;&#10;Description automatically generated">
            <a:extLst>
              <a:ext uri="{FF2B5EF4-FFF2-40B4-BE49-F238E27FC236}">
                <a16:creationId xmlns:a16="http://schemas.microsoft.com/office/drawing/2014/main" id="{33A564BD-84D0-461F-A106-3938C53EF7CE}"/>
              </a:ext>
            </a:extLst>
          </p:cNvPr>
          <p:cNvPicPr>
            <a:picLocks noChangeAspect="1"/>
          </p:cNvPicPr>
          <p:nvPr/>
        </p:nvPicPr>
        <p:blipFill rotWithShape="1">
          <a:blip r:embed="rId2"/>
          <a:srcRect t="15730"/>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811EFCE-2918-4552-8792-B8CFA9E3C6AF}"/>
              </a:ext>
            </a:extLst>
          </p:cNvPr>
          <p:cNvSpPr>
            <a:spLocks noGrp="1"/>
          </p:cNvSpPr>
          <p:nvPr>
            <p:ph type="ctrTitle"/>
          </p:nvPr>
        </p:nvSpPr>
        <p:spPr>
          <a:xfrm>
            <a:off x="477980" y="1122362"/>
            <a:ext cx="6955025" cy="2802219"/>
          </a:xfrm>
        </p:spPr>
        <p:txBody>
          <a:bodyPr anchor="b">
            <a:normAutofit/>
          </a:bodyPr>
          <a:lstStyle/>
          <a:p>
            <a:pPr algn="l"/>
            <a:r>
              <a:rPr lang="en-US" sz="5400" dirty="0"/>
              <a:t>Integration of Nutrition Services: Food Allergies &amp; Special Diets</a:t>
            </a:r>
          </a:p>
        </p:txBody>
      </p:sp>
      <p:sp>
        <p:nvSpPr>
          <p:cNvPr id="3" name="Subtitle 2">
            <a:extLst>
              <a:ext uri="{FF2B5EF4-FFF2-40B4-BE49-F238E27FC236}">
                <a16:creationId xmlns:a16="http://schemas.microsoft.com/office/drawing/2014/main" id="{DCAC08B4-151B-4059-B71C-16E6BFE1E337}"/>
              </a:ext>
            </a:extLst>
          </p:cNvPr>
          <p:cNvSpPr>
            <a:spLocks noGrp="1"/>
          </p:cNvSpPr>
          <p:nvPr>
            <p:ph type="subTitle" idx="1"/>
          </p:nvPr>
        </p:nvSpPr>
        <p:spPr>
          <a:xfrm>
            <a:off x="477980" y="3969352"/>
            <a:ext cx="4023359" cy="1208141"/>
          </a:xfrm>
        </p:spPr>
        <p:txBody>
          <a:bodyPr>
            <a:normAutofit/>
          </a:bodyPr>
          <a:lstStyle/>
          <a:p>
            <a:pPr algn="l"/>
            <a:endParaRPr lang="en-US"/>
          </a:p>
        </p:txBody>
      </p:sp>
    </p:spTree>
    <p:extLst>
      <p:ext uri="{BB962C8B-B14F-4D97-AF65-F5344CB8AC3E}">
        <p14:creationId xmlns:p14="http://schemas.microsoft.com/office/powerpoint/2010/main" val="387273458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a:t>If a center does not have the appropriate information on a child’s allergy (from parent or physician), they should not bring the child to the center until that information is received unless a child’s participation does not pose a threat or harm to the child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Diets</a:t>
            </a:r>
          </a:p>
        </p:txBody>
      </p:sp>
      <p:sp>
        <p:nvSpPr>
          <p:cNvPr id="3" name="Content Placeholder 2"/>
          <p:cNvSpPr>
            <a:spLocks noGrp="1"/>
          </p:cNvSpPr>
          <p:nvPr>
            <p:ph sz="quarter" idx="1"/>
          </p:nvPr>
        </p:nvSpPr>
        <p:spPr/>
        <p:txBody>
          <a:bodyPr/>
          <a:lstStyle/>
          <a:p>
            <a:r>
              <a:rPr lang="en-US" sz="2700" dirty="0"/>
              <a:t>If a physician or medical provider or parent requests an infant start on “table food” </a:t>
            </a:r>
            <a:r>
              <a:rPr lang="en-US" sz="2700" u="sng" dirty="0"/>
              <a:t>before 12 months of age</a:t>
            </a:r>
            <a:r>
              <a:rPr lang="en-US" sz="2700" dirty="0"/>
              <a:t>, the Special Diet Order form must be filled out showing what particular foods to serve and/or avoid</a:t>
            </a:r>
          </a:p>
          <a:p>
            <a:pPr lvl="1"/>
            <a:r>
              <a:rPr lang="en-US" dirty="0"/>
              <a:t>Table Food </a:t>
            </a:r>
            <a:r>
              <a:rPr lang="en-US" dirty="0">
                <a:sym typeface="Wingdings" pitchFamily="2" charset="2"/>
              </a:rPr>
              <a:t> Meaning foods not on the infant menu </a:t>
            </a:r>
          </a:p>
          <a:p>
            <a:pPr lvl="1"/>
            <a:r>
              <a:rPr lang="en-US" dirty="0">
                <a:sym typeface="Wingdings" pitchFamily="2" charset="2"/>
              </a:rPr>
              <a:t>Texturally appropriate foods may be provided by the kitchen as long as it follows the infant menu</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a:t>All children with food allergies must provide verification from a physician stating what the allergy type is and when applicable a </a:t>
            </a:r>
            <a:r>
              <a:rPr lang="en-US" b="1" u="sng" dirty="0"/>
              <a:t>health care plan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a:t>If the child is already at the center, they may follow </a:t>
            </a:r>
            <a:r>
              <a:rPr lang="en-US" u="sng" dirty="0"/>
              <a:t>short-term exclusion </a:t>
            </a:r>
            <a:r>
              <a:rPr lang="en-US" dirty="0"/>
              <a:t>procedures until they receive the appropriate menu guidance needed to serve the child, unless a child’s participation does not pose a threat or harm to the child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a:t>It is important for items to be substituted for any child with a documented food allergy or intolerance</a:t>
            </a:r>
          </a:p>
          <a:p>
            <a:r>
              <a:rPr lang="en-US" dirty="0"/>
              <a:t>In accordance with federal regulations, as a participant in the CACFP, tolerated substitution items shall be identified and listed by the medical practitioner on the physician’s order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Facts</a:t>
            </a:r>
          </a:p>
        </p:txBody>
      </p:sp>
      <p:sp>
        <p:nvSpPr>
          <p:cNvPr id="3" name="Content Placeholder 2"/>
          <p:cNvSpPr>
            <a:spLocks noGrp="1"/>
          </p:cNvSpPr>
          <p:nvPr>
            <p:ph idx="1"/>
          </p:nvPr>
        </p:nvSpPr>
        <p:spPr>
          <a:xfrm>
            <a:off x="852692" y="1600199"/>
            <a:ext cx="9586708" cy="5148409"/>
          </a:xfrm>
        </p:spPr>
        <p:txBody>
          <a:bodyPr/>
          <a:lstStyle/>
          <a:p>
            <a:r>
              <a:rPr lang="en-US" dirty="0"/>
              <a:t>When purchasing food items it is important to read the ingredients list below the nutrition facts</a:t>
            </a:r>
          </a:p>
        </p:txBody>
      </p:sp>
      <p:pic>
        <p:nvPicPr>
          <p:cNvPr id="70658" name="Picture 2" descr="https://encrypted-tbn0.gstatic.com/images?q=tbn:ANd9GcQmGDhNt_3HVV6I25yoaGT9XwWAxVOrmaVuDKv-RSQH7Vm_wmRIZA">
            <a:hlinkClick r:id="rId2"/>
          </p:cNvPr>
          <p:cNvPicPr>
            <a:picLocks noChangeAspect="1" noChangeArrowheads="1"/>
          </p:cNvPicPr>
          <p:nvPr/>
        </p:nvPicPr>
        <p:blipFill>
          <a:blip r:embed="rId3"/>
          <a:srcRect/>
          <a:stretch>
            <a:fillRect/>
          </a:stretch>
        </p:blipFill>
        <p:spPr bwMode="auto">
          <a:xfrm>
            <a:off x="7391401" y="3167209"/>
            <a:ext cx="3222055" cy="3124200"/>
          </a:xfrm>
          <a:prstGeom prst="rect">
            <a:avLst/>
          </a:prstGeom>
          <a:noFill/>
        </p:spPr>
      </p:pic>
      <p:sp>
        <p:nvSpPr>
          <p:cNvPr id="5" name="Content Placeholder 2"/>
          <p:cNvSpPr txBox="1">
            <a:spLocks/>
          </p:cNvSpPr>
          <p:nvPr/>
        </p:nvSpPr>
        <p:spPr bwMode="auto">
          <a:xfrm>
            <a:off x="2438400" y="3200400"/>
            <a:ext cx="495300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buClr>
                <a:srgbClr val="FFCC00"/>
              </a:buClr>
              <a:buSzPct val="75000"/>
              <a:buFont typeface="Wingdings" pitchFamily="2" charset="2"/>
              <a:buChar char="n"/>
              <a:defRPr/>
            </a:pPr>
            <a:r>
              <a:rPr kumimoji="1" lang="en-US" sz="3200" kern="0" dirty="0">
                <a:solidFill>
                  <a:srgbClr val="FFFFFF"/>
                </a:solidFill>
                <a:effectLst>
                  <a:outerShdw blurRad="38100" dist="38100" dir="2700000" algn="tl">
                    <a:srgbClr val="000000"/>
                  </a:outerShdw>
                </a:effectLst>
                <a:latin typeface="Tahoma"/>
              </a:rPr>
              <a:t>Example: Child with a Milk Allergy</a:t>
            </a:r>
          </a:p>
          <a:p>
            <a:pPr marL="742950" lvl="1" indent="-285750" fontAlgn="base">
              <a:spcBef>
                <a:spcPct val="20000"/>
              </a:spcBef>
              <a:spcAft>
                <a:spcPct val="0"/>
              </a:spcAft>
              <a:buClr>
                <a:srgbClr val="FFCC00"/>
              </a:buClr>
              <a:buSzPct val="75000"/>
              <a:buFont typeface="Wingdings" pitchFamily="2" charset="2"/>
              <a:buChar char="n"/>
              <a:defRPr/>
            </a:pPr>
            <a:r>
              <a:rPr kumimoji="1" lang="en-US" sz="2800" kern="0" dirty="0">
                <a:solidFill>
                  <a:srgbClr val="FFFFFF"/>
                </a:solidFill>
                <a:effectLst>
                  <a:outerShdw blurRad="38100" dist="38100" dir="2700000" algn="tl">
                    <a:srgbClr val="000000"/>
                  </a:outerShdw>
                </a:effectLst>
                <a:latin typeface="Tahoma"/>
              </a:rPr>
              <a:t>This product contains whey and no-fat milk powder, both coming from milk and therefore could not have this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Classroom Nutrition Activities</a:t>
            </a:r>
          </a:p>
        </p:txBody>
      </p:sp>
      <p:sp>
        <p:nvSpPr>
          <p:cNvPr id="3" name="Content Placeholder 2"/>
          <p:cNvSpPr>
            <a:spLocks noGrp="1"/>
          </p:cNvSpPr>
          <p:nvPr>
            <p:ph idx="1"/>
          </p:nvPr>
        </p:nvSpPr>
        <p:spPr/>
        <p:txBody>
          <a:bodyPr/>
          <a:lstStyle/>
          <a:p>
            <a:r>
              <a:rPr lang="en-US" dirty="0"/>
              <a:t>Take into consideration all children’s special diet needs when planning classroom nutrition activities</a:t>
            </a:r>
          </a:p>
          <a:p>
            <a:pPr lvl="1"/>
            <a:r>
              <a:rPr lang="en-US" dirty="0"/>
              <a:t>Example: If you have a child that is allergic to peanuts, then you do not want to plan an activity using peanut butter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Diet Order</a:t>
            </a:r>
          </a:p>
        </p:txBody>
      </p:sp>
      <p:sp>
        <p:nvSpPr>
          <p:cNvPr id="3" name="Content Placeholder 2"/>
          <p:cNvSpPr>
            <a:spLocks noGrp="1"/>
          </p:cNvSpPr>
          <p:nvPr>
            <p:ph sz="quarter" idx="1"/>
          </p:nvPr>
        </p:nvSpPr>
        <p:spPr/>
        <p:txBody>
          <a:bodyPr/>
          <a:lstStyle/>
          <a:p>
            <a:r>
              <a:rPr lang="en-US" dirty="0"/>
              <a:t>A physicians or medical provider’s note is needed within the first </a:t>
            </a:r>
            <a:r>
              <a:rPr lang="en-US" u="sng" dirty="0"/>
              <a:t>30 days </a:t>
            </a:r>
            <a:r>
              <a:rPr lang="en-US" dirty="0"/>
              <a:t>of enrollment in order to process the meals for reimbursement</a:t>
            </a:r>
          </a:p>
          <a:p>
            <a:r>
              <a:rPr lang="en-US" dirty="0"/>
              <a:t>Parents/Guardians wishes </a:t>
            </a:r>
            <a:r>
              <a:rPr lang="en-US" b="1" u="sng" dirty="0">
                <a:solidFill>
                  <a:schemeClr val="accent2">
                    <a:lumMod val="75000"/>
                  </a:schemeClr>
                </a:solidFill>
              </a:rPr>
              <a:t>must</a:t>
            </a:r>
            <a:r>
              <a:rPr lang="en-US" dirty="0"/>
              <a:t> be honored, they must also understand the program loses money if they cannot provide a special diet order</a:t>
            </a:r>
          </a:p>
          <a:p>
            <a:pPr lvl="1"/>
            <a:r>
              <a:rPr lang="en-US" sz="2100" dirty="0"/>
              <a:t>Inform parent that we provide the meal at no additional cost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Diet Order</a:t>
            </a:r>
          </a:p>
        </p:txBody>
      </p:sp>
      <p:sp>
        <p:nvSpPr>
          <p:cNvPr id="3" name="Content Placeholder 2"/>
          <p:cNvSpPr>
            <a:spLocks noGrp="1"/>
          </p:cNvSpPr>
          <p:nvPr>
            <p:ph sz="quarter" idx="1"/>
          </p:nvPr>
        </p:nvSpPr>
        <p:spPr/>
        <p:txBody>
          <a:bodyPr/>
          <a:lstStyle/>
          <a:p>
            <a:r>
              <a:rPr lang="en-US" dirty="0"/>
              <a:t>If there is no special diet order for or diet prescription order, refer the parent(s)/guardian to a physician and follow-up as needed to obtain a copy of the doctor’s statement as soon as possible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Diet Order</a:t>
            </a:r>
          </a:p>
        </p:txBody>
      </p:sp>
      <p:sp>
        <p:nvSpPr>
          <p:cNvPr id="3" name="Content Placeholder 2"/>
          <p:cNvSpPr>
            <a:spLocks noGrp="1"/>
          </p:cNvSpPr>
          <p:nvPr>
            <p:ph sz="quarter" idx="1"/>
          </p:nvPr>
        </p:nvSpPr>
        <p:spPr/>
        <p:txBody>
          <a:bodyPr/>
          <a:lstStyle/>
          <a:p>
            <a:r>
              <a:rPr lang="en-US" dirty="0"/>
              <a:t>Upon receiving a physician’s order regarding a food allergy or special diet, both the food service personnel and the child’s classroom teaching staff shall be notified immediately by the Center manager.</a:t>
            </a:r>
          </a:p>
          <a:p>
            <a:r>
              <a:rPr lang="en-US" dirty="0"/>
              <a:t>An In-house staffing must occur for </a:t>
            </a:r>
            <a:r>
              <a:rPr lang="en-US" b="1" u="sng" dirty="0">
                <a:solidFill>
                  <a:schemeClr val="accent2">
                    <a:lumMod val="50000"/>
                  </a:schemeClr>
                </a:solidFill>
              </a:rPr>
              <a:t>ALL</a:t>
            </a:r>
            <a:r>
              <a:rPr lang="en-US" dirty="0"/>
              <a:t> special diets including infant formula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72D9A-D76C-4A7C-A2C3-F7E44A16F01C}"/>
              </a:ext>
            </a:extLst>
          </p:cNvPr>
          <p:cNvSpPr>
            <a:spLocks noGrp="1"/>
          </p:cNvSpPr>
          <p:nvPr>
            <p:ph type="title"/>
          </p:nvPr>
        </p:nvSpPr>
        <p:spPr/>
        <p:txBody>
          <a:bodyPr/>
          <a:lstStyle/>
          <a:p>
            <a:r>
              <a:rPr lang="en-US" dirty="0"/>
              <a:t>Nutrition Services</a:t>
            </a:r>
          </a:p>
        </p:txBody>
      </p:sp>
      <p:sp>
        <p:nvSpPr>
          <p:cNvPr id="3" name="Content Placeholder 2">
            <a:extLst>
              <a:ext uri="{FF2B5EF4-FFF2-40B4-BE49-F238E27FC236}">
                <a16:creationId xmlns:a16="http://schemas.microsoft.com/office/drawing/2014/main" id="{F808DE14-0BF6-4097-A829-35C9D3239B38}"/>
              </a:ext>
            </a:extLst>
          </p:cNvPr>
          <p:cNvSpPr>
            <a:spLocks noGrp="1"/>
          </p:cNvSpPr>
          <p:nvPr>
            <p:ph idx="1"/>
          </p:nvPr>
        </p:nvSpPr>
        <p:spPr/>
        <p:txBody>
          <a:bodyPr/>
          <a:lstStyle/>
          <a:p>
            <a:r>
              <a:rPr lang="en-US" b="1" dirty="0"/>
              <a:t>Performance Standard </a:t>
            </a:r>
            <a:r>
              <a:rPr lang="en-US" dirty="0"/>
              <a:t>1302.31(e) (1-4), 1302.44</a:t>
            </a:r>
          </a:p>
          <a:p>
            <a:r>
              <a:rPr lang="en-US" dirty="0"/>
              <a:t> </a:t>
            </a:r>
            <a:r>
              <a:rPr lang="en-US" b="1" dirty="0"/>
              <a:t>Minimum Standard </a:t>
            </a:r>
            <a:r>
              <a:rPr lang="en-US" dirty="0"/>
              <a:t>746.3301 §746.3303 §746.3307 §746.3309 §746.3311 §746.3313 §746.3315 §746.3316 §746.3317 §746.3319</a:t>
            </a:r>
          </a:p>
          <a:p>
            <a:endParaRPr lang="en-US" dirty="0"/>
          </a:p>
          <a:p>
            <a:endParaRPr lang="en-US" dirty="0"/>
          </a:p>
        </p:txBody>
      </p:sp>
    </p:spTree>
    <p:extLst>
      <p:ext uri="{BB962C8B-B14F-4D97-AF65-F5344CB8AC3E}">
        <p14:creationId xmlns:p14="http://schemas.microsoft.com/office/powerpoint/2010/main" val="1841659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t>Special Diet Order</a:t>
            </a:r>
          </a:p>
        </p:txBody>
      </p:sp>
      <p:sp>
        <p:nvSpPr>
          <p:cNvPr id="13315" name="Rectangle 3"/>
          <p:cNvSpPr>
            <a:spLocks noGrp="1" noChangeArrowheads="1"/>
          </p:cNvSpPr>
          <p:nvPr>
            <p:ph sz="half" idx="1"/>
          </p:nvPr>
        </p:nvSpPr>
        <p:spPr>
          <a:xfrm>
            <a:off x="2133600" y="1676400"/>
            <a:ext cx="4076700" cy="4724400"/>
          </a:xfrm>
        </p:spPr>
        <p:txBody>
          <a:bodyPr/>
          <a:lstStyle/>
          <a:p>
            <a:pPr eaLnBrk="1" hangingPunct="1">
              <a:lnSpc>
                <a:spcPct val="90000"/>
              </a:lnSpc>
            </a:pPr>
            <a:r>
              <a:rPr lang="en-US" dirty="0"/>
              <a:t>The parent/guardian of the child </a:t>
            </a:r>
            <a:r>
              <a:rPr lang="en-US" b="1" u="sng" dirty="0">
                <a:solidFill>
                  <a:srgbClr val="CC6600"/>
                </a:solidFill>
              </a:rPr>
              <a:t>must</a:t>
            </a:r>
            <a:r>
              <a:rPr lang="en-US" dirty="0"/>
              <a:t> provide a licensed medical authority’s signed statement that includes the following:</a:t>
            </a:r>
          </a:p>
          <a:p>
            <a:pPr lvl="2">
              <a:lnSpc>
                <a:spcPct val="90000"/>
              </a:lnSpc>
            </a:pPr>
            <a:r>
              <a:rPr lang="en-US" sz="2400" dirty="0"/>
              <a:t>Effective Date</a:t>
            </a:r>
          </a:p>
          <a:p>
            <a:pPr lvl="3">
              <a:lnSpc>
                <a:spcPct val="90000"/>
              </a:lnSpc>
            </a:pPr>
            <a:r>
              <a:rPr lang="en-US" sz="2100" dirty="0"/>
              <a:t>Orders are only good for one year</a:t>
            </a:r>
          </a:p>
          <a:p>
            <a:pPr lvl="2">
              <a:lnSpc>
                <a:spcPct val="90000"/>
              </a:lnSpc>
            </a:pPr>
            <a:r>
              <a:rPr lang="en-US" sz="2400" dirty="0"/>
              <a:t>Center’s name</a:t>
            </a:r>
          </a:p>
          <a:p>
            <a:pPr eaLnBrk="1" hangingPunct="1">
              <a:lnSpc>
                <a:spcPct val="90000"/>
              </a:lnSpc>
            </a:pPr>
            <a:endParaRPr lang="en-US" dirty="0"/>
          </a:p>
        </p:txBody>
      </p:sp>
      <p:sp>
        <p:nvSpPr>
          <p:cNvPr id="5" name="Content Placeholder 4"/>
          <p:cNvSpPr>
            <a:spLocks noGrp="1"/>
          </p:cNvSpPr>
          <p:nvPr>
            <p:ph sz="half" idx="2"/>
          </p:nvPr>
        </p:nvSpPr>
        <p:spPr>
          <a:xfrm>
            <a:off x="5943600" y="1752600"/>
            <a:ext cx="3771900" cy="4724400"/>
          </a:xfrm>
        </p:spPr>
        <p:txBody>
          <a:bodyPr/>
          <a:lstStyle/>
          <a:p>
            <a:pPr lvl="2">
              <a:lnSpc>
                <a:spcPct val="90000"/>
              </a:lnSpc>
            </a:pPr>
            <a:r>
              <a:rPr lang="en-US" sz="2400" dirty="0"/>
              <a:t>Center Contact Person</a:t>
            </a:r>
          </a:p>
          <a:p>
            <a:pPr lvl="2">
              <a:lnSpc>
                <a:spcPct val="90000"/>
              </a:lnSpc>
            </a:pPr>
            <a:r>
              <a:rPr lang="en-US" sz="2400" dirty="0"/>
              <a:t>Child’s Full Name</a:t>
            </a:r>
          </a:p>
          <a:p>
            <a:pPr lvl="3">
              <a:lnSpc>
                <a:spcPct val="90000"/>
              </a:lnSpc>
            </a:pPr>
            <a:r>
              <a:rPr lang="en-US" sz="2100" dirty="0"/>
              <a:t>No Nicknames</a:t>
            </a:r>
          </a:p>
          <a:p>
            <a:pPr lvl="2">
              <a:lnSpc>
                <a:spcPct val="90000"/>
              </a:lnSpc>
            </a:pPr>
            <a:r>
              <a:rPr lang="en-US" sz="2400" dirty="0"/>
              <a:t>Date of Birth</a:t>
            </a:r>
          </a:p>
          <a:p>
            <a:pPr lvl="2">
              <a:lnSpc>
                <a:spcPct val="90000"/>
              </a:lnSpc>
            </a:pPr>
            <a:r>
              <a:rPr lang="en-US" sz="2400" dirty="0"/>
              <a:t>The Type of Special Diet or Formula</a:t>
            </a:r>
          </a:p>
          <a:p>
            <a:pPr lvl="2">
              <a:lnSpc>
                <a:spcPct val="90000"/>
              </a:lnSpc>
            </a:pPr>
            <a:r>
              <a:rPr lang="en-US" sz="2400" dirty="0"/>
              <a:t>The Physician’s Stamp with his/her Address or Signature</a:t>
            </a:r>
          </a:p>
          <a:p>
            <a:pPr>
              <a:lnSpc>
                <a:spcPct val="90000"/>
              </a:lnSpc>
            </a:pP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Allergy/Special Diet Log</a:t>
            </a:r>
          </a:p>
        </p:txBody>
      </p:sp>
      <p:sp>
        <p:nvSpPr>
          <p:cNvPr id="3" name="Content Placeholder 2"/>
          <p:cNvSpPr>
            <a:spLocks noGrp="1"/>
          </p:cNvSpPr>
          <p:nvPr>
            <p:ph sz="quarter" idx="1"/>
          </p:nvPr>
        </p:nvSpPr>
        <p:spPr/>
        <p:txBody>
          <a:bodyPr/>
          <a:lstStyle/>
          <a:p>
            <a:r>
              <a:rPr lang="en-US" dirty="0"/>
              <a:t>The allergy and/or diet order shall be documented on the Allergy/Special Diet log kept by the Center Manger who will complete and send a copy of the log to the food service staff (kitchen) and classrooms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Allergy/Special Diet Log</a:t>
            </a:r>
          </a:p>
        </p:txBody>
      </p:sp>
      <p:sp>
        <p:nvSpPr>
          <p:cNvPr id="3" name="Content Placeholder 2"/>
          <p:cNvSpPr>
            <a:spLocks noGrp="1"/>
          </p:cNvSpPr>
          <p:nvPr>
            <p:ph sz="quarter" idx="1"/>
          </p:nvPr>
        </p:nvSpPr>
        <p:spPr/>
        <p:txBody>
          <a:bodyPr/>
          <a:lstStyle/>
          <a:p>
            <a:r>
              <a:rPr lang="en-US" dirty="0"/>
              <a:t>The log shall be posted in a folder entitled “Allergy/Special Diet log” in an area of the kitchen that is visible to all food service personnel involved in the direct care of the child</a:t>
            </a:r>
          </a:p>
          <a:p>
            <a:pPr marL="0" indent="0">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Allergy/Special Diet Log</a:t>
            </a:r>
          </a:p>
        </p:txBody>
      </p:sp>
      <p:sp>
        <p:nvSpPr>
          <p:cNvPr id="3" name="Content Placeholder 2"/>
          <p:cNvSpPr>
            <a:spLocks noGrp="1"/>
          </p:cNvSpPr>
          <p:nvPr>
            <p:ph sz="half" idx="1"/>
          </p:nvPr>
        </p:nvSpPr>
        <p:spPr/>
        <p:txBody>
          <a:bodyPr/>
          <a:lstStyle/>
          <a:p>
            <a:r>
              <a:rPr lang="en-US" sz="3200" dirty="0"/>
              <a:t>Allergy and Special Diet Logs </a:t>
            </a:r>
            <a:endParaRPr lang="en-US" sz="2800" dirty="0"/>
          </a:p>
          <a:p>
            <a:pPr>
              <a:buNone/>
            </a:pPr>
            <a:r>
              <a:rPr lang="en-US" dirty="0"/>
              <a:t>	</a:t>
            </a:r>
          </a:p>
        </p:txBody>
      </p:sp>
      <p:sp>
        <p:nvSpPr>
          <p:cNvPr id="5" name="Content Placeholder 4"/>
          <p:cNvSpPr>
            <a:spLocks noGrp="1"/>
          </p:cNvSpPr>
          <p:nvPr>
            <p:ph sz="half" idx="2"/>
          </p:nvPr>
        </p:nvSpPr>
        <p:spPr/>
        <p:txBody>
          <a:bodyPr/>
          <a:lstStyle/>
          <a:p>
            <a:r>
              <a:rPr lang="en-US" dirty="0"/>
              <a:t>Will include the following:</a:t>
            </a:r>
          </a:p>
          <a:p>
            <a:pPr lvl="1"/>
            <a:r>
              <a:rPr lang="en-US" sz="2200" dirty="0"/>
              <a:t>Date</a:t>
            </a:r>
          </a:p>
          <a:p>
            <a:pPr lvl="1"/>
            <a:r>
              <a:rPr lang="en-US" sz="2200" dirty="0"/>
              <a:t>Child’s Name</a:t>
            </a:r>
          </a:p>
          <a:p>
            <a:pPr lvl="1"/>
            <a:r>
              <a:rPr lang="en-US" sz="2200" dirty="0"/>
              <a:t>Classroom #</a:t>
            </a:r>
          </a:p>
          <a:p>
            <a:pPr lvl="1"/>
            <a:r>
              <a:rPr lang="en-US" sz="2200" dirty="0"/>
              <a:t>Medication Allergy</a:t>
            </a:r>
          </a:p>
          <a:p>
            <a:pPr lvl="1"/>
            <a:r>
              <a:rPr lang="en-US" sz="2200" dirty="0"/>
              <a:t>Other Allergy</a:t>
            </a:r>
          </a:p>
          <a:p>
            <a:pPr lvl="1"/>
            <a:r>
              <a:rPr lang="en-US" sz="2200" dirty="0"/>
              <a:t>Food Allergy</a:t>
            </a:r>
          </a:p>
          <a:p>
            <a:pPr lvl="1"/>
            <a:r>
              <a:rPr lang="en-US" sz="2200" dirty="0"/>
              <a:t>Special Diet Modification</a:t>
            </a:r>
          </a:p>
          <a:p>
            <a:pPr lvl="1"/>
            <a:r>
              <a:rPr lang="en-US" sz="2200" dirty="0"/>
              <a:t>Date Withdrawn, Comments, End date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BAFF-32D6-43BF-B65E-CEA44A3B4746}"/>
              </a:ext>
            </a:extLst>
          </p:cNvPr>
          <p:cNvSpPr>
            <a:spLocks noGrp="1"/>
          </p:cNvSpPr>
          <p:nvPr>
            <p:ph type="title"/>
          </p:nvPr>
        </p:nvSpPr>
        <p:spPr/>
        <p:txBody>
          <a:bodyPr/>
          <a:lstStyle/>
          <a:p>
            <a:r>
              <a:rPr lang="en-US" dirty="0"/>
              <a:t>What are the basic requirements for snack and mealtimes?</a:t>
            </a:r>
          </a:p>
        </p:txBody>
      </p:sp>
      <p:sp>
        <p:nvSpPr>
          <p:cNvPr id="3" name="Content Placeholder 2">
            <a:extLst>
              <a:ext uri="{FF2B5EF4-FFF2-40B4-BE49-F238E27FC236}">
                <a16:creationId xmlns:a16="http://schemas.microsoft.com/office/drawing/2014/main" id="{F9A2FA22-AB46-4086-BED2-FE90358EF50B}"/>
              </a:ext>
            </a:extLst>
          </p:cNvPr>
          <p:cNvSpPr>
            <a:spLocks noGrp="1"/>
          </p:cNvSpPr>
          <p:nvPr>
            <p:ph idx="1"/>
          </p:nvPr>
        </p:nvSpPr>
        <p:spPr>
          <a:xfrm>
            <a:off x="790984" y="1676400"/>
            <a:ext cx="10922312" cy="4724400"/>
          </a:xfrm>
        </p:spPr>
        <p:txBody>
          <a:bodyPr/>
          <a:lstStyle/>
          <a:p>
            <a:r>
              <a:rPr lang="en-US" dirty="0"/>
              <a:t>You must serve all children ready for table food regular meals and morning and afternoon                              snacks as specified in this subchapter     </a:t>
            </a:r>
          </a:p>
          <a:p>
            <a:r>
              <a:rPr lang="en-US" dirty="0"/>
              <a:t>If breakfast is served, a morning snack is not required.</a:t>
            </a:r>
          </a:p>
          <a:p>
            <a:r>
              <a:rPr lang="en-US" dirty="0"/>
              <a:t>If your child-care center is participating in the Child and Adult Care Food Program (CACFP) administered by the Texas Department of Agriculture, you may elect to meet those requirements rather than those specified in this section.</a:t>
            </a:r>
          </a:p>
          <a:p>
            <a:endParaRPr lang="en-US" dirty="0"/>
          </a:p>
        </p:txBody>
      </p:sp>
    </p:spTree>
    <p:extLst>
      <p:ext uri="{BB962C8B-B14F-4D97-AF65-F5344CB8AC3E}">
        <p14:creationId xmlns:p14="http://schemas.microsoft.com/office/powerpoint/2010/main" val="2235498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D7838-E4F8-41AA-8CCF-027CBCE56122}"/>
              </a:ext>
            </a:extLst>
          </p:cNvPr>
          <p:cNvSpPr>
            <a:spLocks noGrp="1"/>
          </p:cNvSpPr>
          <p:nvPr>
            <p:ph type="title"/>
          </p:nvPr>
        </p:nvSpPr>
        <p:spPr/>
        <p:txBody>
          <a:bodyPr/>
          <a:lstStyle/>
          <a:p>
            <a:r>
              <a:rPr lang="en-US" dirty="0"/>
              <a:t>Cont. </a:t>
            </a:r>
          </a:p>
        </p:txBody>
      </p:sp>
      <p:sp>
        <p:nvSpPr>
          <p:cNvPr id="3" name="Content Placeholder 2">
            <a:extLst>
              <a:ext uri="{FF2B5EF4-FFF2-40B4-BE49-F238E27FC236}">
                <a16:creationId xmlns:a16="http://schemas.microsoft.com/office/drawing/2014/main" id="{A406709F-0554-4D2C-BAC4-75E99D38F8C8}"/>
              </a:ext>
            </a:extLst>
          </p:cNvPr>
          <p:cNvSpPr>
            <a:spLocks noGrp="1"/>
          </p:cNvSpPr>
          <p:nvPr>
            <p:ph idx="1"/>
          </p:nvPr>
        </p:nvSpPr>
        <p:spPr>
          <a:xfrm>
            <a:off x="117806" y="1402454"/>
            <a:ext cx="11362994" cy="4998346"/>
          </a:xfrm>
        </p:spPr>
        <p:txBody>
          <a:bodyPr/>
          <a:lstStyle/>
          <a:p>
            <a:r>
              <a:rPr lang="en-US" sz="2800" dirty="0"/>
              <a:t>You must ensure a supply of drinking water is always available to each child and is served at every snack, mealtime, and after active play in a safe and sanitary manner.</a:t>
            </a:r>
          </a:p>
          <a:p>
            <a:r>
              <a:rPr lang="en-US" sz="2800" dirty="0"/>
              <a:t>You must not serve beverages with added sugars, such as carbonated beverages, fruit punch, or sweetened milk except for a special occasion such as a holiday or birthday celebration.</a:t>
            </a:r>
          </a:p>
          <a:p>
            <a:r>
              <a:rPr lang="en-US" sz="2800" dirty="0"/>
              <a:t>You must not use food as a reward.</a:t>
            </a:r>
          </a:p>
          <a:p>
            <a:r>
              <a:rPr lang="en-US" sz="2800" dirty="0"/>
              <a:t>You must not serve a child a food identified on the child's food allergy emergency plan as specified in §746 .3817 of this title (relating to What is a food allergy emergency plan?).</a:t>
            </a:r>
          </a:p>
          <a:p>
            <a:endParaRPr lang="en-US" dirty="0"/>
          </a:p>
        </p:txBody>
      </p:sp>
    </p:spTree>
    <p:extLst>
      <p:ext uri="{BB962C8B-B14F-4D97-AF65-F5344CB8AC3E}">
        <p14:creationId xmlns:p14="http://schemas.microsoft.com/office/powerpoint/2010/main" val="34961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907A-2818-4702-8358-0A728E90B280}"/>
              </a:ext>
            </a:extLst>
          </p:cNvPr>
          <p:cNvSpPr>
            <a:spLocks noGrp="1"/>
          </p:cNvSpPr>
          <p:nvPr>
            <p:ph type="title"/>
          </p:nvPr>
        </p:nvSpPr>
        <p:spPr/>
        <p:txBody>
          <a:bodyPr/>
          <a:lstStyle/>
          <a:p>
            <a:r>
              <a:rPr lang="en-US" dirty="0"/>
              <a:t>What kind of foods must I serve for snacks?</a:t>
            </a:r>
          </a:p>
        </p:txBody>
      </p:sp>
      <p:sp>
        <p:nvSpPr>
          <p:cNvPr id="3" name="Content Placeholder 2">
            <a:extLst>
              <a:ext uri="{FF2B5EF4-FFF2-40B4-BE49-F238E27FC236}">
                <a16:creationId xmlns:a16="http://schemas.microsoft.com/office/drawing/2014/main" id="{B8D94D78-DA9B-4973-815E-EDE381B1926C}"/>
              </a:ext>
            </a:extLst>
          </p:cNvPr>
          <p:cNvSpPr>
            <a:spLocks noGrp="1"/>
          </p:cNvSpPr>
          <p:nvPr>
            <p:ph idx="1"/>
          </p:nvPr>
        </p:nvSpPr>
        <p:spPr>
          <a:xfrm>
            <a:off x="605860" y="1676400"/>
            <a:ext cx="10874940" cy="4724400"/>
          </a:xfrm>
        </p:spPr>
        <p:txBody>
          <a:bodyPr/>
          <a:lstStyle/>
          <a:p>
            <a:r>
              <a:rPr lang="en-US" dirty="0"/>
              <a:t>Morning, afternoon, and nighttime snacks must be nutritious and include at least one of the following, which can be included in the child's daily food needs:</a:t>
            </a:r>
          </a:p>
          <a:p>
            <a:pPr lvl="1"/>
            <a:r>
              <a:rPr lang="en-US" dirty="0"/>
              <a:t>One serving from the fruit or vegetable group; One serving from the milk group;</a:t>
            </a:r>
          </a:p>
          <a:p>
            <a:pPr lvl="1"/>
            <a:r>
              <a:rPr lang="en-US" dirty="0"/>
              <a:t>One serving from the grain group; or</a:t>
            </a:r>
          </a:p>
          <a:p>
            <a:pPr lvl="1"/>
            <a:r>
              <a:rPr lang="en-US" dirty="0"/>
              <a:t>One serving from the meat or meat alternative group.</a:t>
            </a:r>
          </a:p>
          <a:p>
            <a:endParaRPr lang="en-US" dirty="0"/>
          </a:p>
        </p:txBody>
      </p:sp>
    </p:spTree>
    <p:extLst>
      <p:ext uri="{BB962C8B-B14F-4D97-AF65-F5344CB8AC3E}">
        <p14:creationId xmlns:p14="http://schemas.microsoft.com/office/powerpoint/2010/main" val="2676360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F9D40-A90E-4C11-80AC-39873CD092A3}"/>
              </a:ext>
            </a:extLst>
          </p:cNvPr>
          <p:cNvSpPr>
            <a:spLocks noGrp="1"/>
          </p:cNvSpPr>
          <p:nvPr>
            <p:ph type="title"/>
          </p:nvPr>
        </p:nvSpPr>
        <p:spPr>
          <a:xfrm>
            <a:off x="1219200" y="-1"/>
            <a:ext cx="10261600" cy="1480991"/>
          </a:xfrm>
        </p:spPr>
        <p:txBody>
          <a:bodyPr/>
          <a:lstStyle/>
          <a:p>
            <a:r>
              <a:rPr lang="en-US" sz="3200" dirty="0"/>
              <a:t>How should my child-care center meet the needs of children who require special diets or do not want to eat foods we serve?</a:t>
            </a:r>
          </a:p>
        </p:txBody>
      </p:sp>
      <p:sp>
        <p:nvSpPr>
          <p:cNvPr id="3" name="Content Placeholder 2">
            <a:extLst>
              <a:ext uri="{FF2B5EF4-FFF2-40B4-BE49-F238E27FC236}">
                <a16:creationId xmlns:a16="http://schemas.microsoft.com/office/drawing/2014/main" id="{D8287B31-D5B5-442E-BB33-405DF14E0CCB}"/>
              </a:ext>
            </a:extLst>
          </p:cNvPr>
          <p:cNvSpPr>
            <a:spLocks noGrp="1"/>
          </p:cNvSpPr>
          <p:nvPr>
            <p:ph idx="1"/>
          </p:nvPr>
        </p:nvSpPr>
        <p:spPr>
          <a:xfrm>
            <a:off x="129025" y="1676400"/>
            <a:ext cx="11976957" cy="4724400"/>
          </a:xfrm>
        </p:spPr>
        <p:txBody>
          <a:bodyPr/>
          <a:lstStyle/>
          <a:p>
            <a:r>
              <a:rPr lang="en-US" sz="2800" dirty="0"/>
              <a:t>You must have written approval from a physician or a registered or licensed dietician in the child's records to serve a child a therapeutic or special diet.</a:t>
            </a:r>
          </a:p>
          <a:p>
            <a:r>
              <a:rPr lang="en-US" sz="2800" dirty="0"/>
              <a:t>You must give this information to all employees preparing and serving food.</a:t>
            </a:r>
          </a:p>
          <a:p>
            <a:r>
              <a:rPr lang="en-US" sz="2800" dirty="0"/>
              <a:t>You must discuss recurring eating problems with the child's parent.</a:t>
            </a:r>
          </a:p>
          <a:p>
            <a:r>
              <a:rPr lang="en-US" sz="2800" dirty="0"/>
              <a:t>You may encourage but must not force children to eat.</a:t>
            </a:r>
          </a:p>
          <a:p>
            <a:r>
              <a:rPr lang="en-US" sz="2800" dirty="0"/>
              <a:t>You must not serve nutrient concentrates and supplements such as protein powders, liquid protein, vitamins, minerals, and other nonfood substances without written instructions from a physician</a:t>
            </a:r>
          </a:p>
          <a:p>
            <a:endParaRPr lang="en-US" dirty="0"/>
          </a:p>
          <a:p>
            <a:endParaRPr lang="en-US" dirty="0"/>
          </a:p>
        </p:txBody>
      </p:sp>
    </p:spTree>
    <p:extLst>
      <p:ext uri="{BB962C8B-B14F-4D97-AF65-F5344CB8AC3E}">
        <p14:creationId xmlns:p14="http://schemas.microsoft.com/office/powerpoint/2010/main" val="2559122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3AC08-C20A-490A-9DE8-F5B6568B4AE1}"/>
              </a:ext>
            </a:extLst>
          </p:cNvPr>
          <p:cNvSpPr>
            <a:spLocks noGrp="1"/>
          </p:cNvSpPr>
          <p:nvPr>
            <p:ph type="title"/>
          </p:nvPr>
        </p:nvSpPr>
        <p:spPr/>
        <p:txBody>
          <a:bodyPr/>
          <a:lstStyle/>
          <a:p>
            <a:r>
              <a:rPr lang="en-US" dirty="0"/>
              <a:t>Must I serve meals family style?</a:t>
            </a:r>
          </a:p>
        </p:txBody>
      </p:sp>
      <p:sp>
        <p:nvSpPr>
          <p:cNvPr id="3" name="Content Placeholder 2">
            <a:extLst>
              <a:ext uri="{FF2B5EF4-FFF2-40B4-BE49-F238E27FC236}">
                <a16:creationId xmlns:a16="http://schemas.microsoft.com/office/drawing/2014/main" id="{10720AA1-E568-4DF9-B6BF-46290176AC29}"/>
              </a:ext>
            </a:extLst>
          </p:cNvPr>
          <p:cNvSpPr>
            <a:spLocks noGrp="1"/>
          </p:cNvSpPr>
          <p:nvPr>
            <p:ph idx="1"/>
          </p:nvPr>
        </p:nvSpPr>
        <p:spPr/>
        <p:txBody>
          <a:bodyPr/>
          <a:lstStyle/>
          <a:p>
            <a:r>
              <a:rPr lang="en-US" dirty="0"/>
              <a:t>Children will NOT participate in Family Meal Style due to Covid-19, however teachers are still encouraged to keep children nutritionally engaged during meal times. </a:t>
            </a:r>
          </a:p>
        </p:txBody>
      </p:sp>
    </p:spTree>
    <p:extLst>
      <p:ext uri="{BB962C8B-B14F-4D97-AF65-F5344CB8AC3E}">
        <p14:creationId xmlns:p14="http://schemas.microsoft.com/office/powerpoint/2010/main" val="1119097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136775" y="228600"/>
            <a:ext cx="8153400" cy="990600"/>
          </a:xfrm>
        </p:spPr>
        <p:txBody>
          <a:bodyPr/>
          <a:lstStyle/>
          <a:p>
            <a:pPr eaLnBrk="1" hangingPunct="1"/>
            <a:r>
              <a:rPr lang="en-US" dirty="0"/>
              <a:t>Introduction</a:t>
            </a:r>
          </a:p>
        </p:txBody>
      </p:sp>
      <p:sp>
        <p:nvSpPr>
          <p:cNvPr id="11267" name="Rectangle 3"/>
          <p:cNvSpPr>
            <a:spLocks noGrp="1" noChangeArrowheads="1"/>
          </p:cNvSpPr>
          <p:nvPr>
            <p:ph sz="quarter" idx="1"/>
          </p:nvPr>
        </p:nvSpPr>
        <p:spPr>
          <a:xfrm>
            <a:off x="2136775" y="1600200"/>
            <a:ext cx="8153400" cy="4495800"/>
          </a:xfrm>
        </p:spPr>
        <p:txBody>
          <a:bodyPr/>
          <a:lstStyle/>
          <a:p>
            <a:pPr eaLnBrk="1" hangingPunct="1"/>
            <a:r>
              <a:rPr lang="en-US" dirty="0"/>
              <a:t>Special diets are menu modifications resulting from food allergies, food intolerance, or changes in food textures</a:t>
            </a:r>
          </a:p>
          <a:p>
            <a:pPr eaLnBrk="1" hangingPunct="1"/>
            <a:r>
              <a:rPr lang="en-US" dirty="0"/>
              <a:t>These modifications are required to meet the developmental or medical needs for a child to manage specific health conditions</a:t>
            </a:r>
          </a:p>
          <a:p>
            <a:pPr eaLnBrk="1" hangingPunct="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lstStyle/>
          <a:p>
            <a:r>
              <a:rPr lang="en-US" dirty="0"/>
              <a:t>Many people claim to have a food allergy</a:t>
            </a:r>
          </a:p>
          <a:p>
            <a:r>
              <a:rPr lang="en-US" dirty="0"/>
              <a:t>However, true food allergies can be tested and diagnosed clinically due to the changes in the immune system</a:t>
            </a:r>
          </a:p>
          <a:p>
            <a:r>
              <a:rPr lang="en-US" dirty="0"/>
              <a:t>Many times people have a food intolerance or a temporary response that are </a:t>
            </a:r>
            <a:r>
              <a:rPr lang="en-US" u="sng" dirty="0"/>
              <a:t>not</a:t>
            </a:r>
            <a:r>
              <a:rPr lang="en-US" dirty="0"/>
              <a:t> food allergies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lstStyle/>
          <a:p>
            <a:r>
              <a:rPr lang="en-US" dirty="0"/>
              <a:t>These are often referred to as a food intolerance, in which the reaction to a food or food additive is not caused by a reaction in the immune system, these are </a:t>
            </a:r>
            <a:r>
              <a:rPr lang="en-US" b="1" u="sng" dirty="0"/>
              <a:t>not</a:t>
            </a:r>
            <a:r>
              <a:rPr lang="en-US" dirty="0"/>
              <a:t> allergic reactions!! Consider the term </a:t>
            </a:r>
            <a:r>
              <a:rPr lang="en-US" u="sng" dirty="0"/>
              <a:t>lactose intolerance</a:t>
            </a:r>
          </a:p>
          <a:p>
            <a:pPr lvl="1"/>
            <a:r>
              <a:rPr lang="en-US" dirty="0"/>
              <a:t>This intolerance of lactose is due to the deficiency in the intestines of the digestive enzyme, lactase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lstStyle/>
          <a:p>
            <a:r>
              <a:rPr lang="en-US" sz="3000" dirty="0"/>
              <a:t>Food jags and picky eaters are common among toddlers and preschool age groups</a:t>
            </a:r>
          </a:p>
          <a:p>
            <a:r>
              <a:rPr lang="en-US" sz="3000" dirty="0"/>
              <a:t>This should not be confused with food allergies</a:t>
            </a:r>
          </a:p>
          <a:p>
            <a:pPr lvl="1"/>
            <a:r>
              <a:rPr lang="en-US" sz="2600" dirty="0"/>
              <a:t>It is normal for a sickness or infection to make a child a bit more sensitive to certain food sources</a:t>
            </a:r>
          </a:p>
          <a:p>
            <a:r>
              <a:rPr lang="en-US" sz="3000" dirty="0"/>
              <a:t>Additionally, food sensitivities may be temporary in nature due to an infant or toddler child’s immature immune system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595463967"/>
              </p:ext>
            </p:extLst>
          </p:nvPr>
        </p:nvGraphicFramePr>
        <p:xfrm>
          <a:off x="1752600" y="1295400"/>
          <a:ext cx="86868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8"/>
          <p:cNvSpPr>
            <a:spLocks noGrp="1"/>
          </p:cNvSpPr>
          <p:nvPr>
            <p:ph type="title"/>
          </p:nvPr>
        </p:nvSpPr>
        <p:spPr/>
        <p:txBody>
          <a:bodyPr/>
          <a:lstStyle/>
          <a:p>
            <a:r>
              <a:rPr lang="en-US" dirty="0"/>
              <a:t>If No Special Needs Identified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Special Needs are Identified</a:t>
            </a:r>
          </a:p>
        </p:txBody>
      </p:sp>
      <p:graphicFrame>
        <p:nvGraphicFramePr>
          <p:cNvPr id="3" name="Diagram 2"/>
          <p:cNvGraphicFramePr/>
          <p:nvPr>
            <p:extLst>
              <p:ext uri="{D42A27DB-BD31-4B8C-83A1-F6EECF244321}">
                <p14:modId xmlns:p14="http://schemas.microsoft.com/office/powerpoint/2010/main" val="2439499522"/>
              </p:ext>
            </p:extLst>
          </p:nvPr>
        </p:nvGraphicFramePr>
        <p:xfrm>
          <a:off x="1828800" y="1397000"/>
          <a:ext cx="8686800" cy="523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a:t>The infant, and toddler menus is to be sent with the special diet order form to the physician’s office or reviewed by parent to determine the types of foods which need to be changed</a:t>
            </a:r>
          </a:p>
        </p:txBody>
      </p:sp>
    </p:spTree>
  </p:cSld>
  <p:clrMapOvr>
    <a:masterClrMapping/>
  </p:clrMapOvr>
</p:sld>
</file>

<file path=ppt/theme/theme1.xml><?xml version="1.0" encoding="utf-8"?>
<a:theme xmlns:a="http://schemas.openxmlformats.org/drawingml/2006/main" name="ShapesVTI">
  <a:themeElements>
    <a:clrScheme name="Office">
      <a:dk1>
        <a:srgbClr val="000000"/>
      </a:dk1>
      <a:lt1>
        <a:srgbClr val="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8-Food Allergies and Special Diets_Rev 3-2014">
  <a:themeElements>
    <a:clrScheme name="">
      <a:dk1>
        <a:srgbClr val="000000"/>
      </a:dk1>
      <a:lt1>
        <a:srgbClr val="FFFFFF"/>
      </a:lt1>
      <a:dk2>
        <a:srgbClr val="B2B2B2"/>
      </a:dk2>
      <a:lt2>
        <a:srgbClr val="333333"/>
      </a:lt2>
      <a:accent1>
        <a:srgbClr val="FFFF99"/>
      </a:accent1>
      <a:accent2>
        <a:srgbClr val="FFCC99"/>
      </a:accent2>
      <a:accent3>
        <a:srgbClr val="D5D5D5"/>
      </a:accent3>
      <a:accent4>
        <a:srgbClr val="DADADA"/>
      </a:accent4>
      <a:accent5>
        <a:srgbClr val="FFFFCA"/>
      </a:accent5>
      <a:accent6>
        <a:srgbClr val="E7B98A"/>
      </a:accent6>
      <a:hlink>
        <a:srgbClr val="FF9933"/>
      </a:hlink>
      <a:folHlink>
        <a:srgbClr val="FF6600"/>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333333"/>
        </a:dk1>
        <a:lt1>
          <a:srgbClr val="B2B2B2"/>
        </a:lt1>
        <a:dk2>
          <a:srgbClr val="FFFFFF"/>
        </a:dk2>
        <a:lt2>
          <a:srgbClr val="000000"/>
        </a:lt2>
        <a:accent1>
          <a:srgbClr val="FFFF99"/>
        </a:accent1>
        <a:accent2>
          <a:srgbClr val="FFCC99"/>
        </a:accent2>
        <a:accent3>
          <a:srgbClr val="D5D5D5"/>
        </a:accent3>
        <a:accent4>
          <a:srgbClr val="2A2A2A"/>
        </a:accent4>
        <a:accent5>
          <a:srgbClr val="FFFFCA"/>
        </a:accent5>
        <a:accent6>
          <a:srgbClr val="E7B98A"/>
        </a:accent6>
        <a:hlink>
          <a:srgbClr val="FF9933"/>
        </a:hlink>
        <a:folHlink>
          <a:srgbClr val="FF66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1603</Words>
  <Application>Microsoft Office PowerPoint</Application>
  <PresentationFormat>Widescreen</PresentationFormat>
  <Paragraphs>126</Paragraphs>
  <Slides>29</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Arial</vt:lpstr>
      <vt:lpstr>Avenir Next LT Pro</vt:lpstr>
      <vt:lpstr>Calibri</vt:lpstr>
      <vt:lpstr>Tahoma</vt:lpstr>
      <vt:lpstr>Times New Roman</vt:lpstr>
      <vt:lpstr>Tw Cen MT</vt:lpstr>
      <vt:lpstr>Wingdings</vt:lpstr>
      <vt:lpstr>ShapesVTI</vt:lpstr>
      <vt:lpstr>8-Food Allergies and Special Diets_Rev 3-2014</vt:lpstr>
      <vt:lpstr>Integration of Nutrition Services: Food Allergies &amp; Special Diets</vt:lpstr>
      <vt:lpstr>Nutrition Services</vt:lpstr>
      <vt:lpstr>Introduction</vt:lpstr>
      <vt:lpstr>Introduction</vt:lpstr>
      <vt:lpstr>Introduction</vt:lpstr>
      <vt:lpstr>Introduction</vt:lpstr>
      <vt:lpstr>If No Special Needs Identified</vt:lpstr>
      <vt:lpstr>If Special Needs are Identified</vt:lpstr>
      <vt:lpstr>PowerPoint Presentation</vt:lpstr>
      <vt:lpstr>PowerPoint Presentation</vt:lpstr>
      <vt:lpstr>Special Diets</vt:lpstr>
      <vt:lpstr>PowerPoint Presentation</vt:lpstr>
      <vt:lpstr>PowerPoint Presentation</vt:lpstr>
      <vt:lpstr>PowerPoint Presentation</vt:lpstr>
      <vt:lpstr>Nutrition Facts</vt:lpstr>
      <vt:lpstr>Classroom Nutrition Activities</vt:lpstr>
      <vt:lpstr>Special Diet Order</vt:lpstr>
      <vt:lpstr>Special Diet Order</vt:lpstr>
      <vt:lpstr>Special Diet Order</vt:lpstr>
      <vt:lpstr>Special Diet Order</vt:lpstr>
      <vt:lpstr>Allergy/Special Diet Log</vt:lpstr>
      <vt:lpstr>Allergy/Special Diet Log</vt:lpstr>
      <vt:lpstr>Allergy/Special Diet Log</vt:lpstr>
      <vt:lpstr>What are the basic requirements for snack and mealtimes?</vt:lpstr>
      <vt:lpstr>Cont. </vt:lpstr>
      <vt:lpstr>What kind of foods must I serve for snacks?</vt:lpstr>
      <vt:lpstr>How should my child-care center meet the needs of children who require special diets or do not want to eat foods we serve?</vt:lpstr>
      <vt:lpstr>Must I serve meals family style?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Integration of Nutrition Services: Food Allergies &amp; Special Diets</dc:title>
  <dc:creator>Lino Zamora</dc:creator>
  <cp:lastModifiedBy>Lino Zamora</cp:lastModifiedBy>
  <cp:revision>15</cp:revision>
  <dcterms:created xsi:type="dcterms:W3CDTF">2020-08-25T02:34:45Z</dcterms:created>
  <dcterms:modified xsi:type="dcterms:W3CDTF">2020-08-25T21:26:54Z</dcterms:modified>
</cp:coreProperties>
</file>